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6"/>
  </p:notesMasterIdLst>
  <p:sldIdLst>
    <p:sldId id="256" r:id="rId2"/>
    <p:sldId id="258" r:id="rId3"/>
    <p:sldId id="259" r:id="rId4"/>
    <p:sldId id="257" r:id="rId5"/>
    <p:sldId id="298" r:id="rId6"/>
    <p:sldId id="260" r:id="rId7"/>
    <p:sldId id="299" r:id="rId8"/>
    <p:sldId id="297" r:id="rId9"/>
    <p:sldId id="271" r:id="rId10"/>
    <p:sldId id="272" r:id="rId11"/>
    <p:sldId id="340" r:id="rId12"/>
    <p:sldId id="341" r:id="rId13"/>
    <p:sldId id="274" r:id="rId14"/>
    <p:sldId id="310" r:id="rId15"/>
    <p:sldId id="277" r:id="rId16"/>
    <p:sldId id="323" r:id="rId17"/>
    <p:sldId id="302" r:id="rId18"/>
    <p:sldId id="300" r:id="rId19"/>
    <p:sldId id="301" r:id="rId20"/>
    <p:sldId id="303" r:id="rId21"/>
    <p:sldId id="304" r:id="rId22"/>
    <p:sldId id="305" r:id="rId23"/>
    <p:sldId id="306" r:id="rId24"/>
    <p:sldId id="309" r:id="rId25"/>
    <p:sldId id="308" r:id="rId26"/>
    <p:sldId id="307" r:id="rId27"/>
    <p:sldId id="311" r:id="rId28"/>
    <p:sldId id="312" r:id="rId29"/>
    <p:sldId id="313" r:id="rId30"/>
    <p:sldId id="336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37" r:id="rId53"/>
    <p:sldId id="338" r:id="rId54"/>
    <p:sldId id="339" r:id="rId55"/>
  </p:sldIdLst>
  <p:sldSz cx="9144000" cy="5143500" type="screen16x9"/>
  <p:notesSz cx="6858000" cy="9144000"/>
  <p:embeddedFontLst>
    <p:embeddedFont>
      <p:font typeface="Roboto Condensed Light" charset="0"/>
      <p:regular r:id="rId57"/>
      <p:bold r:id="rId58"/>
      <p:italic r:id="rId59"/>
      <p:boldItalic r:id="rId60"/>
    </p:embeddedFont>
    <p:embeddedFont>
      <p:font typeface="맑은 고딕" pitchFamily="50" charset="-127"/>
      <p:regular r:id="rId61"/>
      <p:bold r:id="rId62"/>
    </p:embeddedFont>
    <p:embeddedFont>
      <p:font typeface="Exo 2" charset="0"/>
      <p:regular r:id="rId63"/>
      <p:bold r:id="rId64"/>
      <p:italic r:id="rId65"/>
      <p:boldItalic r:id="rId66"/>
    </p:embeddedFont>
    <p:embeddedFont>
      <p:font typeface="Squada One" charset="0"/>
      <p:regular r:id="rId67"/>
    </p:embeddedFont>
    <p:embeddedFont>
      <p:font typeface="Fira Sans Extra Condensed Medium" charset="0"/>
      <p:regular r:id="rId68"/>
      <p:bold r:id="rId69"/>
      <p:italic r:id="rId70"/>
      <p:boldItalic r:id="rId71"/>
    </p:embeddedFont>
    <p:embeddedFont>
      <p:font typeface="HY강M" charset="-127"/>
      <p:regular r:id="rId72"/>
    </p:embeddedFont>
    <p:embeddedFont>
      <p:font typeface="Ebrima" pitchFamily="2" charset="0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C9DDA3A-C778-4144-80CD-C54F17C71F87}">
  <a:tblStyle styleId="{CC9DDA3A-C778-4144-80CD-C54F17C71F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4" autoAdjust="0"/>
    <p:restoredTop sz="94660"/>
  </p:normalViewPr>
  <p:slideViewPr>
    <p:cSldViewPr>
      <p:cViewPr>
        <p:scale>
          <a:sx n="150" d="100"/>
          <a:sy n="150" d="100"/>
        </p:scale>
        <p:origin x="-504" y="-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625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22746"/>
            <a:ext cx="1619672" cy="18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61" r:id="rId9"/>
    <p:sldLayoutId id="2147483662" r:id="rId10"/>
    <p:sldLayoutId id="2147483664" r:id="rId11"/>
    <p:sldLayoutId id="2147483667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bstract-landing-pages-with-technology-devices_423888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ostcode.map.daum.net/guid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%25@page%20import=%22com.sun.org.apache.xerces.internal.impl.dv.util.Base64%22%25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3.wdp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N O </a:t>
            </a:r>
            <a:r>
              <a:rPr lang="en-US" dirty="0" err="1">
                <a:solidFill>
                  <a:schemeClr val="dk2"/>
                </a:solidFill>
              </a:rPr>
              <a:t>O</a:t>
            </a:r>
            <a:r>
              <a:rPr lang="en-US" dirty="0">
                <a:solidFill>
                  <a:schemeClr val="dk2"/>
                </a:solidFill>
              </a:rPr>
              <a:t> N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843101" y="3273193"/>
            <a:ext cx="5410282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훈 </a:t>
            </a:r>
            <a:r>
              <a:rPr kumimoji="0" lang="ko-KR" altLang="en-US" sz="1150" b="1" dirty="0" err="1">
                <a:solidFill>
                  <a:schemeClr val="tx2"/>
                </a:solidFill>
              </a:rPr>
              <a:t>련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 과 정 명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스프링프레임워크 기반의 자바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(JAVA)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웹 개발자 양성과정</a:t>
            </a:r>
            <a:endParaRPr kumimoji="0" lang="en-US" altLang="ko-KR" sz="115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훈  </a:t>
            </a:r>
            <a:r>
              <a:rPr kumimoji="0" lang="ko-KR" altLang="en-US" sz="1150" b="1" dirty="0" err="1">
                <a:solidFill>
                  <a:schemeClr val="tx2"/>
                </a:solidFill>
              </a:rPr>
              <a:t>련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   기  간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2020-01-14 ~ 2020-07-02  (880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시간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/ 110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일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팀 명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Noon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팀 장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김민재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  | 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팀 원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전의진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,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김성은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,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권욱현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99274" y="116632"/>
            <a:ext cx="26725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 프로젝트 </a:t>
            </a:r>
            <a:r>
              <a:rPr kumimoji="0" lang="ko-KR" altLang="en-US" sz="2000" b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기획안</a:t>
            </a:r>
            <a:endParaRPr kumimoji="0" lang="ko-KR" altLang="en-US" sz="2000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cxnSp>
        <p:nvCxnSpPr>
          <p:cNvPr id="410" name="Google Shape;410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4"/>
          <p:cNvSpPr txBox="1">
            <a:spLocks noGrp="1"/>
          </p:cNvSpPr>
          <p:nvPr>
            <p:ph type="ctrTitle" idx="2"/>
          </p:nvPr>
        </p:nvSpPr>
        <p:spPr>
          <a:xfrm>
            <a:off x="395536" y="156363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 민 재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1"/>
          </p:nvPr>
        </p:nvSpPr>
        <p:spPr>
          <a:xfrm>
            <a:off x="395536" y="1857888"/>
            <a:ext cx="1800200" cy="268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팀장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lvl="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목록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작성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수정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삭제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알림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정렬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댓글</a:t>
            </a: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좋아요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해시태그 </a:t>
            </a:r>
            <a:r>
              <a:rPr lang="en-US" altLang="ko-KR" dirty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>
                <a:uFill>
                  <a:noFill/>
                </a:uFill>
                <a:hlinkClick r:id="rId3"/>
              </a:rPr>
              <a:t>아이디 검색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관리자 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ctrTitle" idx="3"/>
          </p:nvPr>
        </p:nvSpPr>
        <p:spPr>
          <a:xfrm>
            <a:off x="2472852" y="213970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</a:t>
            </a:r>
            <a:r>
              <a:rPr lang="en-US" altLang="ko-KR" dirty="0"/>
              <a:t> 1 : </a:t>
            </a:r>
            <a:r>
              <a:rPr lang="ko-KR" altLang="en-US" dirty="0"/>
              <a:t>전 의 진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ctrTitle" idx="5"/>
          </p:nvPr>
        </p:nvSpPr>
        <p:spPr>
          <a:xfrm>
            <a:off x="7027372" y="156363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</a:t>
            </a:r>
            <a:r>
              <a:rPr lang="en-US" altLang="ko-KR" dirty="0"/>
              <a:t>3 : </a:t>
            </a:r>
            <a:r>
              <a:rPr lang="ko-KR" altLang="en-US" dirty="0"/>
              <a:t>권 </a:t>
            </a:r>
            <a:r>
              <a:rPr lang="ko-KR" altLang="en-US" dirty="0" err="1"/>
              <a:t>욱</a:t>
            </a:r>
            <a:r>
              <a:rPr lang="ko-KR" altLang="en-US" dirty="0"/>
              <a:t> 현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ctrTitle" idx="7"/>
          </p:nvPr>
        </p:nvSpPr>
        <p:spPr>
          <a:xfrm>
            <a:off x="4822299" y="2100825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</a:t>
            </a:r>
            <a:r>
              <a:rPr lang="en-US" altLang="ko-KR" dirty="0"/>
              <a:t>2 : </a:t>
            </a:r>
            <a:r>
              <a:rPr lang="ko-KR" altLang="en-US" dirty="0" err="1"/>
              <a:t>김성</a:t>
            </a:r>
            <a:r>
              <a:rPr lang="ko-KR" altLang="en-US" dirty="0"/>
              <a:t> 은</a:t>
            </a:r>
            <a:endParaRPr dirty="0"/>
          </a:p>
        </p:txBody>
      </p:sp>
      <p:cxnSp>
        <p:nvCxnSpPr>
          <p:cNvPr id="419" name="Google Shape;419;p44"/>
          <p:cNvCxnSpPr/>
          <p:nvPr/>
        </p:nvCxnSpPr>
        <p:spPr>
          <a:xfrm>
            <a:off x="6916600" y="4543638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22" name="Google Shape;412;p44"/>
          <p:cNvSpPr txBox="1">
            <a:spLocks/>
          </p:cNvSpPr>
          <p:nvPr/>
        </p:nvSpPr>
        <p:spPr>
          <a:xfrm>
            <a:off x="2454836" y="2441934"/>
            <a:ext cx="1800200" cy="229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 smtClean="0">
                <a:uFill>
                  <a:noFill/>
                </a:uFill>
                <a:hlinkClick r:id="rId3"/>
              </a:rPr>
              <a:t>수행역할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로그인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상세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댓글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메인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다크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라이트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모드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관리자 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등급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endParaRPr lang="en-US" altLang="ko-KR" dirty="0">
              <a:uFill>
                <a:noFill/>
              </a:uFill>
              <a:hlinkClick r:id="rId3"/>
            </a:endParaRPr>
          </a:p>
        </p:txBody>
      </p:sp>
      <p:sp>
        <p:nvSpPr>
          <p:cNvPr id="24" name="Google Shape;412;p44"/>
          <p:cNvSpPr txBox="1">
            <a:spLocks/>
          </p:cNvSpPr>
          <p:nvPr/>
        </p:nvSpPr>
        <p:spPr>
          <a:xfrm>
            <a:off x="4788024" y="2432646"/>
            <a:ext cx="1800200" cy="237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해시태그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아이디 검색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메인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아이디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비밀번호 찾기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다크</a:t>
            </a: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라이트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모드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메인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반응형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아이콘 디자인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28" name="Google Shape;412;p44"/>
          <p:cNvSpPr txBox="1">
            <a:spLocks/>
          </p:cNvSpPr>
          <p:nvPr/>
        </p:nvSpPr>
        <p:spPr>
          <a:xfrm>
            <a:off x="6948266" y="1857888"/>
            <a:ext cx="1800200" cy="265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로그인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로그아웃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회원가입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정보 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정보 수정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프로필 사진 수정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이미지 에디터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팔로우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회원탈퇴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31" name="Google Shape;137;p28"/>
          <p:cNvSpPr txBox="1">
            <a:spLocks/>
          </p:cNvSpPr>
          <p:nvPr/>
        </p:nvSpPr>
        <p:spPr>
          <a:xfrm>
            <a:off x="3893016" y="771550"/>
            <a:ext cx="1357970" cy="68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N O </a:t>
            </a:r>
            <a:r>
              <a:rPr lang="en-US" dirty="0" err="1"/>
              <a:t>O</a:t>
            </a:r>
            <a:r>
              <a:rPr lang="en-US" dirty="0"/>
              <a:t> 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화면 흐름도</a:t>
            </a:r>
            <a:endParaRPr dirty="0"/>
          </a:p>
        </p:txBody>
      </p:sp>
      <p:sp>
        <p:nvSpPr>
          <p:cNvPr id="438" name="Google Shape;438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439" name="Google Shape;439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0954" y="163459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로그인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0" name="직선 화살표 연결선 9"/>
          <p:cNvCxnSpPr>
            <a:stCxn id="8" idx="2"/>
            <a:endCxn id="29" idx="0"/>
          </p:cNvCxnSpPr>
          <p:nvPr/>
        </p:nvCxnSpPr>
        <p:spPr>
          <a:xfrm>
            <a:off x="1582552" y="2019325"/>
            <a:ext cx="0" cy="515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0"/>
            <a:endCxn id="27" idx="2"/>
          </p:cNvCxnSpPr>
          <p:nvPr/>
        </p:nvCxnSpPr>
        <p:spPr>
          <a:xfrm flipV="1">
            <a:off x="1582552" y="947205"/>
            <a:ext cx="0" cy="687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40954" y="56247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회원가입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40954" y="2534853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아이디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비밀번호 찾기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30" name="직선 화살표 연결선 29"/>
          <p:cNvCxnSpPr>
            <a:stCxn id="8" idx="3"/>
            <a:endCxn id="33" idx="1"/>
          </p:cNvCxnSpPr>
          <p:nvPr/>
        </p:nvCxnSpPr>
        <p:spPr>
          <a:xfrm>
            <a:off x="2124150" y="1826959"/>
            <a:ext cx="372394" cy="4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496544" y="163934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메인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55313" y="345709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목록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5313" y="34644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프로필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꺾인 연결선 19"/>
          <p:cNvCxnSpPr>
            <a:stCxn id="33" idx="3"/>
            <a:endCxn id="39" idx="1"/>
          </p:cNvCxnSpPr>
          <p:nvPr/>
        </p:nvCxnSpPr>
        <p:spPr>
          <a:xfrm flipV="1">
            <a:off x="3579740" y="538815"/>
            <a:ext cx="375573" cy="129289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577036" y="295169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해시태그 검색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577036" y="345676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작성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572844" y="399454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52" name="꺾인 연결선 51"/>
          <p:cNvCxnSpPr>
            <a:stCxn id="34" idx="3"/>
            <a:endCxn id="49" idx="1"/>
          </p:cNvCxnSpPr>
          <p:nvPr/>
        </p:nvCxnSpPr>
        <p:spPr>
          <a:xfrm flipV="1">
            <a:off x="5038509" y="3144065"/>
            <a:ext cx="538527" cy="50539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4" idx="3"/>
            <a:endCxn id="51" idx="1"/>
          </p:cNvCxnSpPr>
          <p:nvPr/>
        </p:nvCxnSpPr>
        <p:spPr>
          <a:xfrm>
            <a:off x="5038509" y="3649463"/>
            <a:ext cx="534335" cy="537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4" idx="3"/>
            <a:endCxn id="50" idx="1"/>
          </p:cNvCxnSpPr>
          <p:nvPr/>
        </p:nvCxnSpPr>
        <p:spPr>
          <a:xfrm flipV="1">
            <a:off x="5038509" y="3649133"/>
            <a:ext cx="538527" cy="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572844" y="34458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회원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572844" y="866010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아이디 검색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572844" y="138743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아이디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목록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574382" y="1908854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탈퇴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572844" y="243027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관리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420" name="직선 화살표 연결선 419"/>
          <p:cNvCxnSpPr>
            <a:stCxn id="39" idx="3"/>
            <a:endCxn id="73" idx="1"/>
          </p:cNvCxnSpPr>
          <p:nvPr/>
        </p:nvCxnSpPr>
        <p:spPr>
          <a:xfrm flipV="1">
            <a:off x="5038509" y="536955"/>
            <a:ext cx="534335" cy="1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꺾인 연결선 421"/>
          <p:cNvCxnSpPr>
            <a:stCxn id="39" idx="3"/>
            <a:endCxn id="100" idx="1"/>
          </p:cNvCxnSpPr>
          <p:nvPr/>
        </p:nvCxnSpPr>
        <p:spPr>
          <a:xfrm>
            <a:off x="5038509" y="538815"/>
            <a:ext cx="534335" cy="51956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39" idx="3"/>
            <a:endCxn id="101" idx="1"/>
          </p:cNvCxnSpPr>
          <p:nvPr/>
        </p:nvCxnSpPr>
        <p:spPr>
          <a:xfrm>
            <a:off x="5038509" y="538815"/>
            <a:ext cx="534335" cy="10409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39" idx="3"/>
            <a:endCxn id="102" idx="1"/>
          </p:cNvCxnSpPr>
          <p:nvPr/>
        </p:nvCxnSpPr>
        <p:spPr>
          <a:xfrm>
            <a:off x="5038509" y="538815"/>
            <a:ext cx="535873" cy="15624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39" idx="3"/>
            <a:endCxn id="103" idx="1"/>
          </p:cNvCxnSpPr>
          <p:nvPr/>
        </p:nvCxnSpPr>
        <p:spPr>
          <a:xfrm>
            <a:off x="5038509" y="538815"/>
            <a:ext cx="534335" cy="20838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33" idx="3"/>
            <a:endCxn id="34" idx="1"/>
          </p:cNvCxnSpPr>
          <p:nvPr/>
        </p:nvCxnSpPr>
        <p:spPr>
          <a:xfrm>
            <a:off x="3579740" y="1831709"/>
            <a:ext cx="375573" cy="18177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5574382" y="451596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상세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32" name="꺾인 연결선 131"/>
          <p:cNvCxnSpPr>
            <a:stCxn id="34" idx="3"/>
            <a:endCxn id="131" idx="1"/>
          </p:cNvCxnSpPr>
          <p:nvPr/>
        </p:nvCxnSpPr>
        <p:spPr>
          <a:xfrm>
            <a:off x="5038509" y="3649463"/>
            <a:ext cx="535873" cy="10588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6948264" y="4515965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37" name="직선 화살표 연결선 136"/>
          <p:cNvCxnSpPr>
            <a:stCxn id="131" idx="3"/>
            <a:endCxn id="136" idx="1"/>
          </p:cNvCxnSpPr>
          <p:nvPr/>
        </p:nvCxnSpPr>
        <p:spPr>
          <a:xfrm flipV="1">
            <a:off x="6657578" y="4708332"/>
            <a:ext cx="29068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테이블 구성</a:t>
            </a:r>
            <a:endParaRPr dirty="0"/>
          </a:p>
        </p:txBody>
      </p:sp>
      <p:sp>
        <p:nvSpPr>
          <p:cNvPr id="438" name="Google Shape;438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439" name="Google Shape;439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9218" name="Picture 2" descr="C:\Users\User\Desktop\1\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7" y="77501"/>
            <a:ext cx="2236071" cy="21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1\1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0" y="2637602"/>
            <a:ext cx="2225851" cy="154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esktop\1\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04" y="1229312"/>
            <a:ext cx="2599645" cy="16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User\Desktop\1\2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53" y="112451"/>
            <a:ext cx="2618573" cy="88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1\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73" y="1504646"/>
            <a:ext cx="2624883" cy="9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User\Desktop\1\2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9902"/>
            <a:ext cx="2593334" cy="10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User\Desktop\1\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3" y="2715766"/>
            <a:ext cx="2612263" cy="92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User\Desktop\1\2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13" y="2942951"/>
            <a:ext cx="2612264" cy="19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User\Desktop\1\2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1891"/>
            <a:ext cx="2612265" cy="10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2392896" y="3296866"/>
            <a:ext cx="306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699792" y="945265"/>
            <a:ext cx="0" cy="2348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411760" y="948440"/>
            <a:ext cx="290166" cy="1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40324" y="945265"/>
            <a:ext cx="238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6084168" y="915566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6092552" y="1067966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092552" y="915566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940152" y="995825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5940152" y="995825"/>
            <a:ext cx="0" cy="23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2701926" y="1229312"/>
            <a:ext cx="3238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084168" y="2040123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092552" y="2192523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092552" y="2040123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5940152" y="2120382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940152" y="1229312"/>
            <a:ext cx="0" cy="88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5940152" y="4474774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940152" y="2120382"/>
            <a:ext cx="0" cy="236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027886" y="3579862"/>
            <a:ext cx="20029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6032078" y="1851670"/>
            <a:ext cx="19610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023694" y="1347614"/>
            <a:ext cx="8384" cy="22322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3059832" y="1347614"/>
            <a:ext cx="296386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51448" y="699542"/>
            <a:ext cx="152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3051448" y="699542"/>
            <a:ext cx="8384" cy="38884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2940324" y="945265"/>
            <a:ext cx="0" cy="284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2411760" y="3219822"/>
            <a:ext cx="639688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3059832" y="699542"/>
            <a:ext cx="0" cy="25202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59832" y="2192523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059832" y="3363838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068216" y="4587974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40360" y="4186491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30007" y="224898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회원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27761" y="98239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좋아요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188937" y="246373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이미지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78723" y="362793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해시태그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333622" y="473215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좋아요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주요 기능</a:t>
            </a:r>
            <a:endParaRPr dirty="0"/>
          </a:p>
        </p:txBody>
      </p:sp>
      <p:sp>
        <p:nvSpPr>
          <p:cNvPr id="564" name="Google Shape;564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cxnSp>
        <p:nvCxnSpPr>
          <p:cNvPr id="565" name="Google Shape;565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4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 작성 페이지 이미지 관리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 수정 페이지 이미지 관리</a:t>
            </a: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err="1" smtClean="0">
                <a:latin typeface="HY강M" pitchFamily="18" charset="-127"/>
                <a:ea typeface="HY강M" pitchFamily="18" charset="-127"/>
              </a:rPr>
              <a:t>게시글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 이미지 관리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2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84179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작성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9378" y="184179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822" y="184179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59" y="1626355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검사 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실제 화면에 출력해줄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폴더에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  <a:endCxn id="11" idx="1"/>
          </p:cNvCxnSpPr>
          <p:nvPr/>
        </p:nvCxnSpPr>
        <p:spPr>
          <a:xfrm>
            <a:off x="2331903" y="1995687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3"/>
            <a:endCxn id="12" idx="1"/>
          </p:cNvCxnSpPr>
          <p:nvPr/>
        </p:nvCxnSpPr>
        <p:spPr>
          <a:xfrm>
            <a:off x="3392347" y="1995687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3"/>
            <a:endCxn id="13" idx="1"/>
          </p:cNvCxnSpPr>
          <p:nvPr/>
        </p:nvCxnSpPr>
        <p:spPr>
          <a:xfrm>
            <a:off x="5220628" y="1995687"/>
            <a:ext cx="7915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1" idx="2"/>
          </p:cNvCxnSpPr>
          <p:nvPr/>
        </p:nvCxnSpPr>
        <p:spPr>
          <a:xfrm rot="16200000" flipH="1">
            <a:off x="3006716" y="2148721"/>
            <a:ext cx="484313" cy="4860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91882" y="2479998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함수 실행 중단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52887" y="235445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취소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2" y="1481758"/>
            <a:ext cx="7865499" cy="1440160"/>
          </a:xfrm>
          <a:prstGeom prst="rect">
            <a:avLst/>
          </a:prstGeom>
          <a:noFill/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>
            <a:off x="683568" y="2921918"/>
            <a:ext cx="1872208" cy="144016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19378" y="420818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1343" y="365927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글 작성을 안하고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>
                <a:solidFill>
                  <a:schemeClr val="tx2"/>
                </a:solidFill>
              </a:rPr>
              <a:t>페이지를 벗어날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9552" y="98757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1.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작성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2" name="꺾인 연결선 41"/>
          <p:cNvCxnSpPr>
            <a:endCxn id="44" idx="1"/>
          </p:cNvCxnSpPr>
          <p:nvPr/>
        </p:nvCxnSpPr>
        <p:spPr>
          <a:xfrm>
            <a:off x="6228184" y="2308449"/>
            <a:ext cx="720080" cy="361731"/>
          </a:xfrm>
          <a:prstGeom prst="bentConnector3">
            <a:avLst>
              <a:gd name="adj1" fmla="val -11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50620" y="235572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파일 삭제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2408570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안에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파일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2050" name="Picture 2" descr="C:\Users\User\Desktop\1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29218"/>
            <a:ext cx="923468" cy="2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71550"/>
            <a:ext cx="411266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627" y="161590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사진 선택 버튼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331640" y="14588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41957" y="2787774"/>
            <a:ext cx="944315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8253" y="2929472"/>
            <a:ext cx="472157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50196" y="2927970"/>
            <a:ext cx="472157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3"/>
          </p:cNvCxnSpPr>
          <p:nvPr/>
        </p:nvCxnSpPr>
        <p:spPr>
          <a:xfrm flipV="1">
            <a:off x="6386272" y="1851670"/>
            <a:ext cx="489984" cy="100811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2"/>
          </p:cNvCxnSpPr>
          <p:nvPr/>
        </p:nvCxnSpPr>
        <p:spPr>
          <a:xfrm rot="5400000">
            <a:off x="4852951" y="3008561"/>
            <a:ext cx="1226454" cy="13563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9" idx="2"/>
          </p:cNvCxnSpPr>
          <p:nvPr/>
        </p:nvCxnSpPr>
        <p:spPr>
          <a:xfrm rot="5400000">
            <a:off x="4407148" y="2444751"/>
            <a:ext cx="651892" cy="190636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04986" y="466524"/>
            <a:ext cx="5285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Input type</a:t>
            </a:r>
            <a:r>
              <a:rPr lang="ko-KR" altLang="en-US" sz="1200" dirty="0" smtClean="0">
                <a:solidFill>
                  <a:schemeClr val="tx2"/>
                </a:solidFill>
              </a:rPr>
              <a:t>이 </a:t>
            </a:r>
            <a:r>
              <a:rPr lang="en-US" altLang="ko-KR" sz="1200" dirty="0" smtClean="0">
                <a:solidFill>
                  <a:schemeClr val="tx2"/>
                </a:solidFill>
              </a:rPr>
              <a:t>file</a:t>
            </a:r>
            <a:r>
              <a:rPr lang="ko-KR" altLang="en-US" sz="1200" dirty="0" smtClean="0">
                <a:solidFill>
                  <a:schemeClr val="tx2"/>
                </a:solidFill>
              </a:rPr>
              <a:t>에 </a:t>
            </a:r>
            <a:r>
              <a:rPr lang="en-US" altLang="ko-KR" sz="1200" dirty="0">
                <a:solidFill>
                  <a:schemeClr val="tx2"/>
                </a:solidFill>
              </a:rPr>
              <a:t>multiple=</a:t>
            </a:r>
            <a:r>
              <a:rPr lang="en-US" altLang="ko-KR" sz="1200" i="1" dirty="0">
                <a:solidFill>
                  <a:schemeClr val="tx2"/>
                </a:solidFill>
              </a:rPr>
              <a:t>"</a:t>
            </a:r>
            <a:r>
              <a:rPr lang="en-US" altLang="ko-KR" sz="1200" i="1" dirty="0" smtClean="0">
                <a:solidFill>
                  <a:schemeClr val="tx2"/>
                </a:solidFill>
              </a:rPr>
              <a:t>true“ </a:t>
            </a:r>
            <a:r>
              <a:rPr lang="ko-KR" altLang="en-US" sz="1200" dirty="0" smtClean="0">
                <a:solidFill>
                  <a:schemeClr val="tx2"/>
                </a:solidFill>
              </a:rPr>
              <a:t>속성을 넣으면 아래 화면 같이 나옴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8132" y="1097847"/>
            <a:ext cx="1826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처음 파일 지정자를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jpg, jpeg, </a:t>
            </a:r>
            <a:r>
              <a:rPr lang="en-US" altLang="ko-KR" dirty="0" err="1" smtClean="0">
                <a:solidFill>
                  <a:schemeClr val="tx2"/>
                </a:solidFill>
              </a:rPr>
              <a:t>png</a:t>
            </a:r>
            <a:r>
              <a:rPr lang="en-US" altLang="ko-KR" dirty="0" smtClean="0">
                <a:solidFill>
                  <a:schemeClr val="tx2"/>
                </a:solidFill>
              </a:rPr>
              <a:t>, gif </a:t>
            </a:r>
            <a:r>
              <a:rPr lang="ko-KR" altLang="en-US" dirty="0" smtClean="0">
                <a:solidFill>
                  <a:schemeClr val="tx2"/>
                </a:solidFill>
              </a:rPr>
              <a:t>만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선택 가능하게 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0667" y="4146053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취소를 누르면 해당 화면이 닫힘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5194" y="3462269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파일을 선택하고 열기를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하면 </a:t>
            </a:r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r>
              <a:rPr lang="ko-KR" altLang="en-US" dirty="0" smtClean="0">
                <a:solidFill>
                  <a:schemeClr val="tx2"/>
                </a:solidFill>
              </a:rPr>
              <a:t>로 </a:t>
            </a:r>
            <a:r>
              <a:rPr lang="en-US" altLang="ko-KR" dirty="0" smtClean="0">
                <a:solidFill>
                  <a:schemeClr val="tx2"/>
                </a:solidFill>
              </a:rPr>
              <a:t>submit </a:t>
            </a:r>
            <a:r>
              <a:rPr lang="ko-KR" altLang="en-US" dirty="0" smtClean="0">
                <a:solidFill>
                  <a:schemeClr val="tx2"/>
                </a:solidFill>
              </a:rPr>
              <a:t>함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9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3074" name="Picture 2" descr="C:\Users\User\Desktop\1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99742"/>
            <a:ext cx="3196432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1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3614440" cy="22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555526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열기 버튼을 눌렀을 때 실행되는 </a:t>
            </a:r>
            <a:r>
              <a:rPr lang="en-US" altLang="ko-KR" dirty="0" smtClean="0">
                <a:solidFill>
                  <a:schemeClr val="tx2"/>
                </a:solidFill>
              </a:rPr>
              <a:t>function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3003798"/>
            <a:ext cx="576064" cy="140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4" idx="2"/>
          </p:cNvCxnSpPr>
          <p:nvPr/>
        </p:nvCxnSpPr>
        <p:spPr>
          <a:xfrm rot="16200000" flipH="1">
            <a:off x="2301776" y="1597670"/>
            <a:ext cx="508000" cy="3600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64963" y="2182152"/>
            <a:ext cx="2866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폴더로 파일을 저장하는 </a:t>
            </a:r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2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539552" y="41151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및 목적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839702" y="86633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467544" y="142032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개발 환경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767694" y="187515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리소스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2413858"/>
            <a:ext cx="0" cy="27296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137509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233110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328712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539552" y="242599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요구 사항 분석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04248" y="132894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팀원 별 업무 분담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04248" y="227723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화면 흐름도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04248" y="322552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2"/>
                </a:solidFill>
              </a:rPr>
              <a:t>테이블 구성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" name="Google Shape;162;p30"/>
          <p:cNvSpPr txBox="1">
            <a:spLocks/>
          </p:cNvSpPr>
          <p:nvPr/>
        </p:nvSpPr>
        <p:spPr>
          <a:xfrm>
            <a:off x="5940152" y="424313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8" name="Google Shape;169;p30"/>
          <p:cNvSpPr txBox="1">
            <a:spLocks/>
          </p:cNvSpPr>
          <p:nvPr/>
        </p:nvSpPr>
        <p:spPr>
          <a:xfrm>
            <a:off x="6822392" y="417381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주요 기능</a:t>
            </a:r>
            <a:endParaRPr 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4098" name="Picture 2" descr="C:\Users\User\Desktop\1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" y="915566"/>
            <a:ext cx="5328592" cy="7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1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4824536" cy="21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>
            <a:off x="971600" y="1563638"/>
            <a:ext cx="2952328" cy="108012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3421" y="1347614"/>
            <a:ext cx="28844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555526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root</a:t>
            </a:r>
            <a:r>
              <a:rPr lang="ko-KR" altLang="en-US" dirty="0" smtClean="0">
                <a:solidFill>
                  <a:schemeClr val="tx2"/>
                </a:solidFill>
              </a:rPr>
              <a:t> 아래 </a:t>
            </a:r>
            <a:r>
              <a:rPr lang="en-US" altLang="ko-KR" dirty="0" smtClean="0">
                <a:solidFill>
                  <a:schemeClr val="tx2"/>
                </a:solidFill>
              </a:rPr>
              <a:t>preview </a:t>
            </a:r>
            <a:r>
              <a:rPr lang="ko-KR" altLang="en-US" dirty="0" smtClean="0">
                <a:solidFill>
                  <a:schemeClr val="tx2"/>
                </a:solidFill>
              </a:rPr>
              <a:t>폴더를 만들기 위해 경로 지정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5776" y="1852054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폴더를 생성하는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r>
              <a:rPr lang="ko-KR" altLang="en-US" dirty="0" smtClean="0">
                <a:solidFill>
                  <a:schemeClr val="tx2"/>
                </a:solidFill>
              </a:rPr>
              <a:t> 실행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8" name="Picture 2" descr="C:\Users\User\Desktop\1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4229182"/>
            <a:ext cx="6241230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0718" y="3705962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파일을 </a:t>
            </a:r>
            <a:r>
              <a:rPr lang="ko-KR" altLang="en-US" dirty="0" err="1" smtClean="0">
                <a:solidFill>
                  <a:schemeClr val="tx2"/>
                </a:solidFill>
              </a:rPr>
              <a:t>구별하기위해</a:t>
            </a:r>
            <a:r>
              <a:rPr lang="ko-KR" altLang="en-US" dirty="0" smtClean="0">
                <a:solidFill>
                  <a:schemeClr val="tx2"/>
                </a:solidFill>
              </a:rPr>
              <a:t> 해당 </a:t>
            </a:r>
            <a:r>
              <a:rPr lang="en-US" altLang="ko-KR" dirty="0" smtClean="0">
                <a:solidFill>
                  <a:schemeClr val="tx2"/>
                </a:solidFill>
              </a:rPr>
              <a:t>preview </a:t>
            </a:r>
            <a:r>
              <a:rPr lang="ko-KR" altLang="en-US" dirty="0" smtClean="0">
                <a:solidFill>
                  <a:schemeClr val="tx2"/>
                </a:solidFill>
              </a:rPr>
              <a:t>폴더 아래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아이디 폴더 생성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꺾인 연결선 5"/>
          <p:cNvCxnSpPr/>
          <p:nvPr/>
        </p:nvCxnSpPr>
        <p:spPr>
          <a:xfrm rot="10800000" flipH="1" flipV="1">
            <a:off x="780869" y="1771018"/>
            <a:ext cx="1800200" cy="129614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5123" name="Picture 3" descr="C:\Users\User\Desktop\1\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6144"/>
            <a:ext cx="7776864" cy="3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040" y="883944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p</a:t>
            </a:r>
            <a:r>
              <a:rPr lang="en-US" altLang="ko-KR" dirty="0" smtClean="0">
                <a:solidFill>
                  <a:schemeClr val="tx2"/>
                </a:solidFill>
              </a:rPr>
              <a:t>review </a:t>
            </a:r>
            <a:r>
              <a:rPr lang="ko-KR" altLang="en-US" dirty="0" smtClean="0">
                <a:solidFill>
                  <a:schemeClr val="tx2"/>
                </a:solidFill>
              </a:rPr>
              <a:t>아래 글 작성중인 아이디의 폴더에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이미지 파일을 저장 한 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폴더 안에 있는 이미지 파일 명을 가져옴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5124" name="Picture 4" descr="C:\Users\User\Desktop\1\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56" y="1923678"/>
            <a:ext cx="6230017" cy="265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619672" y="1554994"/>
            <a:ext cx="302433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3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6146" name="Picture 2" descr="C:\Users\User\Desktop\1\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6" y="1131590"/>
            <a:ext cx="4680520" cy="11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1\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88" y="2859782"/>
            <a:ext cx="7100888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497" y="806218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2"/>
                </a:solidFill>
              </a:rPr>
              <a:t>json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형태로 반환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7088" y="2552005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반환 받은걸 받아서 태그 생성 후 화면에 보여줌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6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800873" y="1473435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삭제할 이미지 이름</a:t>
            </a:r>
            <a:r>
              <a:rPr lang="en-US" altLang="ko-KR" dirty="0" smtClean="0">
                <a:solidFill>
                  <a:schemeClr val="tx2"/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이미지가 저장된 경로 전달</a:t>
            </a:r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2" name="Picture 4" descr="C:\Users\User\Desktop\1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7611"/>
            <a:ext cx="3184060" cy="45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User\Desktop\1\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3207"/>
            <a:ext cx="2386028" cy="14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1\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14778"/>
            <a:ext cx="5167312" cy="11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1\1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62390"/>
            <a:ext cx="5388741" cy="14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411761" y="496468"/>
            <a:ext cx="20882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67745" y="388456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68144" y="1762704"/>
            <a:ext cx="0" cy="232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868144" y="3181590"/>
            <a:ext cx="0" cy="232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8264" y="705178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삭제 버튼 눌렀을 때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실행</a:t>
            </a:r>
            <a:endParaRPr lang="en-US" altLang="ko-KR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3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8194" name="Picture 2" descr="C:\Users\User\Desktop\1\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9582"/>
            <a:ext cx="5184576" cy="1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4028" y="749235"/>
            <a:ext cx="3684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다시 폴더 안에 파일을 읽어서 </a:t>
            </a:r>
            <a:r>
              <a:rPr lang="en-US" altLang="ko-KR" dirty="0" err="1" smtClean="0">
                <a:solidFill>
                  <a:schemeClr val="tx2"/>
                </a:solidFill>
              </a:rPr>
              <a:t>json</a:t>
            </a:r>
            <a:r>
              <a:rPr lang="ko-KR" altLang="en-US" dirty="0" smtClean="0">
                <a:solidFill>
                  <a:schemeClr val="tx2"/>
                </a:solidFill>
              </a:rPr>
              <a:t>으로 전달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8195" name="Picture 3" descr="C:\Users\User\Desktop\1\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59581"/>
            <a:ext cx="2880320" cy="39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User\Desktop\1\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7" y="3389111"/>
            <a:ext cx="529103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9077" y="3081334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반환 받은걸 받아서 태그 생성 후 화면에 보여줌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6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39552" y="1481758"/>
            <a:ext cx="7865499" cy="2458144"/>
          </a:xfrm>
          <a:prstGeom prst="rect">
            <a:avLst/>
          </a:prstGeom>
          <a:noFill/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39552" y="98757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2.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수정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9833" y="163564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해당 번호의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이미지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내용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해시태그 가져오기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348144" y="2005276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7903" y="1861205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이미지 임시 폴더로 복사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796136" y="2020049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55135" y="186120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화면 출력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6" name="꺾인 연결선 45"/>
          <p:cNvCxnSpPr>
            <a:stCxn id="43" idx="0"/>
            <a:endCxn id="48" idx="0"/>
          </p:cNvCxnSpPr>
          <p:nvPr/>
        </p:nvCxnSpPr>
        <p:spPr>
          <a:xfrm rot="16200000" flipH="1">
            <a:off x="7089477" y="1303114"/>
            <a:ext cx="26179" cy="1142359"/>
          </a:xfrm>
          <a:prstGeom prst="bentConnector3">
            <a:avLst>
              <a:gd name="adj1" fmla="val -8732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36119" y="163564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파일 삭제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8265" y="1887383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안에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파일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44902" y="247430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폼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50" name="꺾인 연결선 49"/>
          <p:cNvCxnSpPr>
            <a:stCxn id="49" idx="2"/>
          </p:cNvCxnSpPr>
          <p:nvPr/>
        </p:nvCxnSpPr>
        <p:spPr>
          <a:xfrm rot="16200000" flipH="1">
            <a:off x="6532240" y="2781226"/>
            <a:ext cx="484313" cy="4860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35843" y="3110073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함수 실행 중단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97298" y="290112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취소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 flipH="1">
            <a:off x="6531387" y="2168981"/>
            <a:ext cx="1" cy="305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5742667" y="2628192"/>
            <a:ext cx="394412" cy="5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21381" y="2468700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저장된 이미지 목록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22110" y="2468699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파일명 중복 체</a:t>
            </a:r>
            <a:r>
              <a:rPr lang="ko-KR" altLang="en-US" dirty="0">
                <a:solidFill>
                  <a:schemeClr val="tx2"/>
                </a:solidFill>
              </a:rPr>
              <a:t>크</a:t>
            </a:r>
          </a:p>
        </p:txBody>
      </p:sp>
      <p:cxnSp>
        <p:nvCxnSpPr>
          <p:cNvPr id="56" name="직선 화살표 연결선 55"/>
          <p:cNvCxnSpPr>
            <a:stCxn id="54" idx="1"/>
          </p:cNvCxnSpPr>
          <p:nvPr/>
        </p:nvCxnSpPr>
        <p:spPr>
          <a:xfrm flipH="1" flipV="1">
            <a:off x="3150938" y="2616986"/>
            <a:ext cx="470443" cy="5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15616" y="327746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저장 폴더로 옮김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58" name="꺾인 연결선 57"/>
          <p:cNvCxnSpPr>
            <a:stCxn id="55" idx="1"/>
            <a:endCxn id="57" idx="1"/>
          </p:cNvCxnSpPr>
          <p:nvPr/>
        </p:nvCxnSpPr>
        <p:spPr>
          <a:xfrm rot="10800000" flipV="1">
            <a:off x="1115616" y="2622587"/>
            <a:ext cx="506494" cy="808769"/>
          </a:xfrm>
          <a:prstGeom prst="bentConnector3">
            <a:avLst>
              <a:gd name="adj1" fmla="val 1451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5" idx="2"/>
          </p:cNvCxnSpPr>
          <p:nvPr/>
        </p:nvCxnSpPr>
        <p:spPr>
          <a:xfrm rot="16200000" flipH="1">
            <a:off x="2432726" y="2736262"/>
            <a:ext cx="370869" cy="4512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30023" y="2863852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중복 이름 발견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30137" y="3062025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이름 변경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68" name="꺾인 연결선 67"/>
          <p:cNvCxnSpPr/>
          <p:nvPr/>
        </p:nvCxnSpPr>
        <p:spPr>
          <a:xfrm>
            <a:off x="864174" y="3949278"/>
            <a:ext cx="1872208" cy="73736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811246" y="4585194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18107" y="419451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글 작성을 안하고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>
                <a:solidFill>
                  <a:schemeClr val="tx2"/>
                </a:solidFill>
              </a:rPr>
              <a:t>페이지를 벗어날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0242" name="Picture 2" descr="C:\Users\User\Desktop\1\2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26" y="4155926"/>
            <a:ext cx="4752528" cy="82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esktop\1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9248"/>
            <a:ext cx="6264696" cy="6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User\Desktop\1\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20130"/>
            <a:ext cx="5366168" cy="203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/>
          <p:nvPr/>
        </p:nvCxnSpPr>
        <p:spPr>
          <a:xfrm>
            <a:off x="1018456" y="926636"/>
            <a:ext cx="2329408" cy="12130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9232" y="710612"/>
            <a:ext cx="61729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5" name="Picture 5" descr="C:\Users\User\Desktop\1\3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39013"/>
            <a:ext cx="5092848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꺾인 연결선 17"/>
          <p:cNvCxnSpPr/>
          <p:nvPr/>
        </p:nvCxnSpPr>
        <p:spPr>
          <a:xfrm>
            <a:off x="1835696" y="4041167"/>
            <a:ext cx="2270968" cy="60653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83568" y="3825143"/>
            <a:ext cx="4516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5816" y="4299942"/>
            <a:ext cx="43466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9512" y="9147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해당 게시물에 작성한 이미지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1708" y="1533169"/>
            <a:ext cx="134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삭제하는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3040329"/>
            <a:ext cx="281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새로 넣을 이미지 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5696" y="4671906"/>
            <a:ext cx="2237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이미지 넣기 전 중복 체크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2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1266" name="Picture 2" descr="C:\Users\User\Desktop\1\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472"/>
            <a:ext cx="8640960" cy="45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1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2290" name="Picture 2" descr="C:\Users\User\Desktop\1\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3518"/>
            <a:ext cx="8037229" cy="45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38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3315" name="Picture 3" descr="C:\Users\User\Desktop\1\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2427734"/>
            <a:ext cx="4752528" cy="53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User\Desktop\1\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699542"/>
            <a:ext cx="4680520" cy="132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4632" y="39924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최종 파일명 전달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226" y="2119957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전달 받은 파일명 </a:t>
            </a:r>
            <a:r>
              <a:rPr lang="en-US" altLang="ko-KR" dirty="0" err="1" smtClean="0">
                <a:solidFill>
                  <a:schemeClr val="tx2"/>
                </a:solidFill>
              </a:rPr>
              <a:t>db</a:t>
            </a:r>
            <a:r>
              <a:rPr lang="ko-KR" altLang="en-US" dirty="0" smtClean="0">
                <a:solidFill>
                  <a:schemeClr val="tx2"/>
                </a:solidFill>
              </a:rPr>
              <a:t>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3317" name="Picture 5" descr="C:\Users\User\Desktop\1\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22600"/>
            <a:ext cx="3816424" cy="17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주제 및 목적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331640" y="4028959"/>
            <a:ext cx="1120169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회원 가입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&amp;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로그인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latin typeface="HY강M" charset="-127"/>
                <a:ea typeface="HY강M" charset="-127"/>
              </a:rPr>
              <a:t>미니 프로필 출력 </a:t>
            </a:r>
            <a:r>
              <a:rPr lang="en-US" altLang="ko-KR" dirty="0">
                <a:latin typeface="HY강M" charset="-127"/>
                <a:ea typeface="HY강M" charset="-127"/>
              </a:rPr>
              <a:t>&amp; </a:t>
            </a:r>
            <a:r>
              <a:rPr lang="ko-KR" altLang="en-US" dirty="0" err="1" smtClean="0">
                <a:latin typeface="HY강M" charset="-127"/>
                <a:ea typeface="HY강M" charset="-127"/>
              </a:rPr>
              <a:t>팔로우</a:t>
            </a:r>
            <a:endParaRPr lang="en-US" altLang="ko-KR" dirty="0" smtClean="0">
              <a:latin typeface="HY강M" charset="-127"/>
              <a:ea typeface="HY강M" charset="-127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latin typeface="HY강M" charset="-127"/>
                <a:ea typeface="HY강M" charset="-127"/>
              </a:rPr>
              <a:t>프로필 수정 페이지</a:t>
            </a:r>
            <a:endParaRPr lang="ko-KR" altLang="en-US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회원 관리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tx2"/>
                </a:solidFill>
              </a:rPr>
              <a:t>Keyup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메소드를</a:t>
            </a:r>
            <a:r>
              <a:rPr lang="ko-KR" altLang="en-US" dirty="0" smtClean="0">
                <a:solidFill>
                  <a:schemeClr val="tx2"/>
                </a:solidFill>
              </a:rPr>
              <a:t> 이용한 유효성 검사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tx2"/>
                </a:solidFill>
              </a:rPr>
              <a:t>Daum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api</a:t>
            </a:r>
            <a:r>
              <a:rPr lang="ko-KR" altLang="en-US" dirty="0" smtClean="0">
                <a:solidFill>
                  <a:schemeClr val="tx2"/>
                </a:solidFill>
              </a:rPr>
              <a:t>를 이용한 주소 검색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세션을 이용한 로그인 로그아웃 아이디 저장 구현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3727" y="352850"/>
            <a:ext cx="4824537" cy="634724"/>
          </a:xfrm>
        </p:spPr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3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사용자가 </a:t>
            </a:r>
            <a:r>
              <a:rPr lang="ko-KR" altLang="en-US" dirty="0" err="1" smtClean="0"/>
              <a:t>한글자</a:t>
            </a:r>
            <a:r>
              <a:rPr lang="ko-KR" altLang="en-US" dirty="0"/>
              <a:t> </a:t>
            </a:r>
            <a:r>
              <a:rPr lang="ko-KR" altLang="en-US" dirty="0" smtClean="0"/>
              <a:t>입력 할 때 마다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동일한 아이디가 있는지 검사하여 없으면 사용 가능한 아이디 메시지 출력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비밀번호와 비밀번호 확인도 </a:t>
            </a:r>
            <a:r>
              <a:rPr lang="ko-KR" altLang="en-US" dirty="0" err="1" smtClean="0"/>
              <a:t>한글자</a:t>
            </a:r>
            <a:r>
              <a:rPr lang="ko-KR" altLang="en-US" dirty="0" smtClean="0"/>
              <a:t> 씩 검사하여 메시지 출력 </a:t>
            </a:r>
            <a:r>
              <a:rPr lang="en-US" altLang="ko-KR" dirty="0" smtClean="0"/>
              <a:t>(memberform.js)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정규식을 이용한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검사 폼이 겹쳐져 있기 때문에 </a:t>
            </a:r>
            <a:r>
              <a:rPr lang="en-US" altLang="ko-KR" dirty="0" err="1" smtClean="0"/>
              <a:t>cnt</a:t>
            </a:r>
            <a:r>
              <a:rPr lang="ko-KR" altLang="en-US" dirty="0" smtClean="0"/>
              <a:t>변수를 이용한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문 구현</a:t>
            </a:r>
            <a:r>
              <a:rPr lang="en-US" altLang="ko-KR" dirty="0" smtClean="0"/>
              <a:t>( memberValidate.js)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Memberaction.jsp</a:t>
            </a:r>
            <a:r>
              <a:rPr lang="ko-KR" altLang="en-US" dirty="0" smtClean="0"/>
              <a:t>페이지 에서 </a:t>
            </a:r>
            <a:r>
              <a:rPr lang="en-US" altLang="ko-KR" dirty="0" smtClean="0"/>
              <a:t>insert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2"/>
                </a:solidFill>
              </a:rPr>
              <a:t>Keyup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r>
              <a:rPr lang="ko-KR" altLang="en-US" dirty="0" err="1" smtClean="0">
                <a:solidFill>
                  <a:schemeClr val="dk2"/>
                </a:solidFill>
              </a:rPr>
              <a:t>메소드를</a:t>
            </a:r>
            <a:r>
              <a:rPr lang="ko-KR" altLang="en-US" dirty="0" smtClean="0">
                <a:solidFill>
                  <a:schemeClr val="dk2"/>
                </a:solidFill>
              </a:rPr>
              <a:t> 이용한 아이디 중복 체크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회원가입 </a:t>
            </a:r>
            <a:r>
              <a:rPr lang="en-US" altLang="ko-KR" smtClean="0"/>
              <a:t>&amp;</a:t>
            </a:r>
            <a:r>
              <a:rPr lang="ko-KR" altLang="en-US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0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postcode.map.daum.net/guide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사용법 참고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</a:t>
            </a:r>
            <a:r>
              <a:rPr lang="en-US" altLang="ko-KR" i="1" dirty="0"/>
              <a:t>"https://t1.daumcdn.net/</a:t>
            </a:r>
            <a:r>
              <a:rPr lang="en-US" altLang="ko-KR" i="1" dirty="0" err="1"/>
              <a:t>mapjsapi</a:t>
            </a:r>
            <a:r>
              <a:rPr lang="en-US" altLang="ko-KR" i="1" dirty="0"/>
              <a:t>/bundle/postcode/prod/postcode.v2.js"&gt;&lt;/script</a:t>
            </a:r>
            <a:r>
              <a:rPr lang="en-US" altLang="ko-KR" i="1" dirty="0" smtClean="0"/>
              <a:t>&gt;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smtClean="0"/>
              <a:t>Memberform.js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addr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Daum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ko-KR" altLang="en-US" dirty="0" smtClean="0"/>
              <a:t>를 이용한 주소 검색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회원가입 </a:t>
            </a:r>
            <a:r>
              <a:rPr lang="en-US" altLang="ko-KR" smtClean="0"/>
              <a:t>&amp;</a:t>
            </a:r>
            <a:r>
              <a:rPr lang="ko-KR" altLang="en-US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3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smtClean="0"/>
              <a:t>login/</a:t>
            </a:r>
            <a:r>
              <a:rPr lang="en-US" altLang="ko-KR" dirty="0" err="1" smtClean="0"/>
              <a:t>loginaction.jsp</a:t>
            </a:r>
            <a:endParaRPr lang="en-US" altLang="ko-KR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login/</a:t>
            </a:r>
            <a:r>
              <a:rPr lang="en-US" altLang="ko-KR" dirty="0" err="1"/>
              <a:t>loginaction.jsp</a:t>
            </a:r>
            <a:endParaRPr lang="en-US" altLang="ko-KR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2"/>
                </a:solidFill>
              </a:rPr>
              <a:t>세션을 이용한 로그인 로그아웃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회원가입 </a:t>
            </a:r>
            <a:r>
              <a:rPr lang="en-US" altLang="ko-KR" smtClean="0"/>
              <a:t>&amp;</a:t>
            </a:r>
            <a:r>
              <a:rPr lang="ko-KR" altLang="en-US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69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</a:rPr>
              <a:t>UserProfile.js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팔로우</a:t>
            </a:r>
            <a:r>
              <a:rPr lang="ko-KR" altLang="en-US" dirty="0" smtClean="0">
                <a:solidFill>
                  <a:schemeClr val="tx2"/>
                </a:solidFill>
              </a:rPr>
              <a:t> 체크 </a:t>
            </a:r>
            <a:r>
              <a:rPr lang="ko-KR" altLang="en-US" dirty="0" err="1" smtClean="0">
                <a:solidFill>
                  <a:schemeClr val="tx2"/>
                </a:solidFill>
              </a:rPr>
              <a:t>로직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followed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solidFill>
                  <a:schemeClr val="tx2"/>
                </a:solidFill>
              </a:rPr>
              <a:t>회원 정보 </a:t>
            </a:r>
            <a:r>
              <a:rPr lang="en-US" altLang="ko-KR" dirty="0" err="1">
                <a:solidFill>
                  <a:schemeClr val="tx2"/>
                </a:solidFill>
              </a:rPr>
              <a:t>json</a:t>
            </a:r>
            <a:r>
              <a:rPr lang="ko-KR" altLang="en-US" dirty="0">
                <a:solidFill>
                  <a:schemeClr val="tx2"/>
                </a:solidFill>
              </a:rPr>
              <a:t>파일 </a:t>
            </a:r>
            <a:r>
              <a:rPr lang="en-US" altLang="ko-KR" dirty="0" err="1">
                <a:solidFill>
                  <a:schemeClr val="tx2"/>
                </a:solidFill>
              </a:rPr>
              <a:t>memberJson.jsp</a:t>
            </a:r>
            <a:endParaRPr lang="ko-KR" alt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모달창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생성 </a:t>
            </a:r>
            <a:r>
              <a:rPr lang="ko-KR" altLang="en-US" dirty="0" err="1">
                <a:solidFill>
                  <a:schemeClr val="tx2"/>
                </a:solidFill>
              </a:rPr>
              <a:t>로직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getprofile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3727" y="352850"/>
            <a:ext cx="4824537" cy="634724"/>
          </a:xfrm>
        </p:spPr>
        <p:txBody>
          <a:bodyPr/>
          <a:lstStyle/>
          <a:p>
            <a:r>
              <a:rPr lang="ko-KR" altLang="en-US" dirty="0"/>
              <a:t>미니 프로필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solidFill>
                  <a:schemeClr val="lt2"/>
                </a:solidFill>
              </a:rPr>
              <a:t>팔로우는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>
                <a:solidFill>
                  <a:schemeClr val="lt2"/>
                </a:solidFill>
              </a:rPr>
              <a:t>followAction.jsp</a:t>
            </a:r>
            <a:r>
              <a:rPr lang="ko-KR" altLang="en-US" dirty="0" smtClean="0">
                <a:solidFill>
                  <a:schemeClr val="lt2"/>
                </a:solidFill>
              </a:rPr>
              <a:t>과 </a:t>
            </a:r>
            <a:r>
              <a:rPr lang="en-US" altLang="ko-KR" dirty="0" err="1" smtClean="0">
                <a:solidFill>
                  <a:schemeClr val="lt2"/>
                </a:solidFill>
              </a:rPr>
              <a:t>unfollowAcrtion.jsp</a:t>
            </a:r>
            <a:r>
              <a:rPr lang="ko-KR" altLang="en-US" dirty="0"/>
              <a:t>에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/>
              <a:t>fromid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toid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보내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(insert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/>
              <a:t>팔로우</a:t>
            </a:r>
            <a:r>
              <a:rPr lang="ko-KR" altLang="en-US" dirty="0" smtClean="0"/>
              <a:t> 체크는 </a:t>
            </a:r>
            <a:r>
              <a:rPr lang="en-US" altLang="ko-KR" dirty="0" err="1" smtClean="0"/>
              <a:t>followchk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받아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중 인지 체크</a:t>
            </a:r>
            <a:r>
              <a:rPr lang="en-US" altLang="ko-KR" dirty="0" smtClean="0"/>
              <a:t>(select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미니 프로필은</a:t>
            </a:r>
            <a:r>
              <a:rPr lang="en-US" altLang="ko-KR" dirty="0"/>
              <a:t> </a:t>
            </a:r>
            <a:r>
              <a:rPr lang="ko-KR" altLang="en-US" dirty="0" smtClean="0"/>
              <a:t>프로필 출력에 필요한 </a:t>
            </a:r>
            <a:r>
              <a:rPr lang="en-US" altLang="ko-KR" dirty="0" err="1" smtClean="0"/>
              <a:t>membertb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followtb</a:t>
            </a:r>
            <a:r>
              <a:rPr lang="ko-KR" altLang="en-US" dirty="0" smtClean="0"/>
              <a:t>의 데이터를 </a:t>
            </a:r>
            <a:r>
              <a:rPr lang="en-US" altLang="ko-KR" dirty="0" err="1" smtClean="0"/>
              <a:t>JSONObject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변환하여 </a:t>
            </a:r>
            <a:r>
              <a:rPr lang="en-US" altLang="ko-KR" dirty="0" err="1" smtClean="0"/>
              <a:t>memberJson.jsp</a:t>
            </a:r>
            <a:r>
              <a:rPr lang="ko-KR" altLang="en-US" dirty="0" smtClean="0"/>
              <a:t>페이지에 저장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Json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success</a:t>
            </a:r>
            <a:r>
              <a:rPr lang="ko-KR" altLang="en-US" dirty="0" smtClean="0"/>
              <a:t>에서 받아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UserProfile.js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미니 프로필 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1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구현 코드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미니 프로필 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6" y="3435846"/>
            <a:ext cx="7253247" cy="160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75136" y="1338120"/>
            <a:ext cx="7253248" cy="2025718"/>
            <a:chOff x="148980" y="668276"/>
            <a:chExt cx="8829677" cy="34099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82" y="668276"/>
              <a:ext cx="8829675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80" y="1477902"/>
              <a:ext cx="8829676" cy="2600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50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모달창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profile.jsp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변경 </a:t>
            </a:r>
            <a:r>
              <a:rPr lang="ko-KR" altLang="en-US" dirty="0" err="1" smtClean="0">
                <a:solidFill>
                  <a:schemeClr val="tx2"/>
                </a:solidFill>
              </a:rPr>
              <a:t>로직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updateProfilePic.jsp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이미지 에디터 </a:t>
            </a:r>
            <a:r>
              <a:rPr lang="en-US" altLang="ko-KR" dirty="0" smtClean="0">
                <a:solidFill>
                  <a:schemeClr val="tx2"/>
                </a:solidFill>
              </a:rPr>
              <a:t>Toast UI Image Editor </a:t>
            </a:r>
            <a:r>
              <a:rPr lang="ko-KR" altLang="en-US" dirty="0" smtClean="0">
                <a:solidFill>
                  <a:schemeClr val="tx2"/>
                </a:solidFill>
              </a:rPr>
              <a:t>사용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다운로드는 구현되어있는 </a:t>
            </a:r>
            <a:r>
              <a:rPr lang="en-US" altLang="ko-KR" dirty="0" err="1" smtClean="0">
                <a:solidFill>
                  <a:schemeClr val="tx2"/>
                </a:solidFill>
              </a:rPr>
              <a:t>js</a:t>
            </a:r>
            <a:r>
              <a:rPr lang="ko-KR" altLang="en-US" dirty="0" smtClean="0">
                <a:solidFill>
                  <a:schemeClr val="tx2"/>
                </a:solidFill>
              </a:rPr>
              <a:t>기능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프로필 사진 수정 후 </a:t>
            </a:r>
            <a:r>
              <a:rPr lang="en-US" altLang="ko-KR" dirty="0" smtClean="0">
                <a:solidFill>
                  <a:schemeClr val="tx2"/>
                </a:solidFill>
              </a:rPr>
              <a:t>DB</a:t>
            </a:r>
            <a:r>
              <a:rPr lang="ko-KR" altLang="en-US" dirty="0" smtClean="0">
                <a:solidFill>
                  <a:schemeClr val="tx2"/>
                </a:solidFill>
              </a:rPr>
              <a:t>변경 부분 구현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/>
              <a:t>프로필 수정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6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Blob </a:t>
            </a:r>
            <a:r>
              <a:rPr lang="ko-KR" altLang="en-US" dirty="0" smtClean="0"/>
              <a:t>파일은 수업시간에 배운 이미지 프리뷰 기능에서 확인 가능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b="1" dirty="0"/>
              <a:t>function </a:t>
            </a:r>
            <a:r>
              <a:rPr lang="en-US" altLang="ko-KR" b="1" dirty="0" err="1"/>
              <a:t>readURL</a:t>
            </a:r>
            <a:r>
              <a:rPr lang="en-US" altLang="ko-KR" b="1" dirty="0"/>
              <a:t>(input) {</a:t>
            </a:r>
          </a:p>
          <a:p>
            <a:pPr marL="152400" indent="0">
              <a:buNone/>
            </a:pPr>
            <a:r>
              <a:rPr lang="en-US" altLang="ko-KR" dirty="0"/>
              <a:t>    </a:t>
            </a:r>
            <a:r>
              <a:rPr lang="en-US" altLang="ko-KR" b="1" dirty="0"/>
              <a:t>if (</a:t>
            </a:r>
            <a:r>
              <a:rPr lang="en-US" altLang="ko-KR" b="1" dirty="0" err="1"/>
              <a:t>input.files</a:t>
            </a:r>
            <a:r>
              <a:rPr lang="en-US" altLang="ko-KR" b="1" dirty="0"/>
              <a:t> &amp;&amp; </a:t>
            </a:r>
            <a:r>
              <a:rPr lang="en-US" altLang="ko-KR" b="1" dirty="0" err="1"/>
              <a:t>input.files</a:t>
            </a:r>
            <a:r>
              <a:rPr lang="en-US" altLang="ko-KR" b="1" dirty="0"/>
              <a:t>[0]) {</a:t>
            </a:r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b="1" dirty="0" err="1"/>
              <a:t>var</a:t>
            </a:r>
            <a:r>
              <a:rPr lang="en-US" altLang="ko-KR" b="1" dirty="0"/>
              <a:t> reader = new </a:t>
            </a:r>
            <a:r>
              <a:rPr lang="en-US" altLang="ko-KR" b="1" dirty="0" err="1"/>
              <a:t>FileReader</a:t>
            </a:r>
            <a:r>
              <a:rPr lang="en-US" altLang="ko-KR" b="1" dirty="0"/>
              <a:t>();</a:t>
            </a:r>
          </a:p>
          <a:p>
            <a:pPr marL="152400" indent="0">
              <a:buNone/>
            </a:pPr>
            <a:endParaRPr lang="ko-KR" altLang="en-US" dirty="0"/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reader.onload</a:t>
            </a:r>
            <a:r>
              <a:rPr lang="en-US" altLang="ko-KR" dirty="0"/>
              <a:t> = </a:t>
            </a:r>
            <a:r>
              <a:rPr lang="en-US" altLang="ko-KR" b="1" dirty="0"/>
              <a:t>function (e) {</a:t>
            </a:r>
          </a:p>
          <a:p>
            <a:pPr marL="152400" indent="0">
              <a:buNone/>
            </a:pPr>
            <a:r>
              <a:rPr lang="en-US" altLang="ko-KR" dirty="0"/>
              <a:t>            $('#blah</a:t>
            </a:r>
            <a:r>
              <a:rPr lang="en-US" altLang="ko-KR" dirty="0" smtClean="0"/>
              <a:t>').</a:t>
            </a:r>
            <a:r>
              <a:rPr lang="en-US" altLang="ko-KR" dirty="0" err="1"/>
              <a:t>attr</a:t>
            </a:r>
            <a:r>
              <a:rPr lang="en-US" altLang="ko-KR" dirty="0"/>
              <a:t>('</a:t>
            </a:r>
            <a:r>
              <a:rPr lang="en-US" altLang="ko-KR" dirty="0" err="1"/>
              <a:t>src</a:t>
            </a:r>
            <a:r>
              <a:rPr lang="en-US" altLang="ko-KR" dirty="0"/>
              <a:t>', </a:t>
            </a:r>
            <a:r>
              <a:rPr lang="en-US" altLang="ko-KR" dirty="0" err="1"/>
              <a:t>e.target.result</a:t>
            </a:r>
            <a:r>
              <a:rPr lang="en-US" altLang="ko-KR" dirty="0"/>
              <a:t>);</a:t>
            </a:r>
          </a:p>
          <a:p>
            <a:pPr marL="152400" indent="0">
              <a:buNone/>
            </a:pPr>
            <a:r>
              <a:rPr lang="ko-KR" altLang="en-US" dirty="0"/>
              <a:t>        </a:t>
            </a:r>
            <a:r>
              <a:rPr lang="en-US" altLang="ko-KR" dirty="0"/>
              <a:t>};</a:t>
            </a:r>
          </a:p>
          <a:p>
            <a:pPr marL="152400" indent="0">
              <a:buNone/>
            </a:pPr>
            <a:endParaRPr lang="ko-KR" altLang="en-US" dirty="0"/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reader.readAsDataURL</a:t>
            </a:r>
            <a:r>
              <a:rPr lang="en-US" altLang="ko-KR" dirty="0"/>
              <a:t>(</a:t>
            </a:r>
            <a:r>
              <a:rPr lang="en-US" altLang="ko-KR" dirty="0" err="1"/>
              <a:t>input.files</a:t>
            </a:r>
            <a:r>
              <a:rPr lang="en-US" altLang="ko-KR" dirty="0"/>
              <a:t>[0]);</a:t>
            </a:r>
          </a:p>
          <a:p>
            <a:pPr marL="15240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pPr marL="152400" indent="0">
              <a:buNone/>
            </a:pPr>
            <a:r>
              <a:rPr lang="en-US" altLang="ko-KR" dirty="0"/>
              <a:t>}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Blob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Google Shape;143;p29"/>
          <p:cNvSpPr txBox="1">
            <a:spLocks/>
          </p:cNvSpPr>
          <p:nvPr/>
        </p:nvSpPr>
        <p:spPr>
          <a:xfrm>
            <a:off x="3995936" y="1923678"/>
            <a:ext cx="367884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US" altLang="ko-KR" dirty="0"/>
              <a:t>$('#blah</a:t>
            </a:r>
            <a:r>
              <a:rPr lang="en-US" altLang="ko-KR" dirty="0" smtClean="0"/>
              <a:t>').</a:t>
            </a:r>
            <a:r>
              <a:rPr lang="en-US" altLang="ko-KR" dirty="0" err="1"/>
              <a:t>attr</a:t>
            </a:r>
            <a:r>
              <a:rPr lang="en-US" altLang="ko-KR" dirty="0"/>
              <a:t>('</a:t>
            </a:r>
            <a:r>
              <a:rPr lang="en-US" altLang="ko-KR" dirty="0" err="1"/>
              <a:t>src</a:t>
            </a:r>
            <a:r>
              <a:rPr lang="en-US" altLang="ko-KR" dirty="0"/>
              <a:t>', </a:t>
            </a:r>
            <a:r>
              <a:rPr lang="en-US" altLang="ko-KR" dirty="0" err="1"/>
              <a:t>e.target.result</a:t>
            </a:r>
            <a:r>
              <a:rPr lang="en-US" altLang="ko-KR" dirty="0" smtClean="0"/>
              <a:t>); </a:t>
            </a:r>
            <a:r>
              <a:rPr lang="ko-KR" altLang="en-US" dirty="0" smtClean="0"/>
              <a:t>부분에서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에 들어가는 부분을 개발자 도구로 보면 확인 가능</a:t>
            </a:r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77278"/>
            <a:ext cx="3312368" cy="175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43;p29"/>
          <p:cNvSpPr txBox="1">
            <a:spLocks/>
          </p:cNvSpPr>
          <p:nvPr/>
        </p:nvSpPr>
        <p:spPr>
          <a:xfrm>
            <a:off x="377788" y="4236993"/>
            <a:ext cx="8388424" cy="91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r>
              <a:rPr lang="ko-KR" altLang="en-US" sz="1600" b="1" u="sng" dirty="0" smtClean="0"/>
              <a:t>이렇게  생성된  </a:t>
            </a:r>
            <a:r>
              <a:rPr lang="en-US" sz="1600" b="1" u="sng" dirty="0" smtClean="0"/>
              <a:t>Blob  </a:t>
            </a:r>
            <a:r>
              <a:rPr lang="ko-KR" altLang="en-US" sz="1600" b="1" u="sng" dirty="0" smtClean="0"/>
              <a:t>코드를  </a:t>
            </a:r>
            <a:r>
              <a:rPr lang="en-US" altLang="ko-KR" sz="1600" b="1" u="sng" dirty="0" err="1" smtClean="0"/>
              <a:t>src</a:t>
            </a:r>
            <a:r>
              <a:rPr lang="ko-KR" altLang="en-US" sz="1600" b="1" u="sng" dirty="0" smtClean="0"/>
              <a:t>에  </a:t>
            </a:r>
            <a:r>
              <a:rPr lang="ko-KR" altLang="en-US" sz="1600" b="1" u="sng" dirty="0" err="1" smtClean="0"/>
              <a:t>붙여넣기만</a:t>
            </a:r>
            <a:r>
              <a:rPr lang="ko-KR" altLang="en-US" sz="1600" b="1" u="sng" dirty="0" smtClean="0"/>
              <a:t>  하면  해당되는  이미지를  출력할  수  있다</a:t>
            </a:r>
            <a:r>
              <a:rPr lang="en-US" altLang="ko-KR" sz="1600" b="1" u="sng" dirty="0" smtClean="0"/>
              <a:t>.</a:t>
            </a:r>
            <a:endParaRPr lang="en-US" sz="1600" b="1" u="sng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8176" y="5236046"/>
            <a:ext cx="5581960" cy="4670973"/>
            <a:chOff x="1438312" y="-524594"/>
            <a:chExt cx="6299200" cy="700824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224" y="-524594"/>
              <a:ext cx="6283288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312" y="1479848"/>
              <a:ext cx="6299200" cy="500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32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4;p29"/>
          <p:cNvSpPr txBox="1">
            <a:spLocks/>
          </p:cNvSpPr>
          <p:nvPr/>
        </p:nvSpPr>
        <p:spPr>
          <a:xfrm>
            <a:off x="755576" y="2166671"/>
            <a:ext cx="792088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ko-KR" altLang="en-US" dirty="0"/>
              <a:t>목적</a:t>
            </a:r>
            <a:r>
              <a:rPr lang="en-US" altLang="ko-KR" dirty="0"/>
              <a:t>(</a:t>
            </a:r>
            <a:r>
              <a:rPr lang="ko-KR" altLang="en-US" dirty="0"/>
              <a:t>기획의도</a:t>
            </a:r>
            <a:r>
              <a:rPr lang="en-US" altLang="ko-KR" dirty="0"/>
              <a:t>) : </a:t>
            </a:r>
            <a:r>
              <a:rPr lang="ko-KR" altLang="en-US" dirty="0"/>
              <a:t>무엇을 목적으로 프로젝트를  진행하는가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131590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SNS(</a:t>
            </a:r>
            <a:r>
              <a:rPr lang="ko-KR" altLang="en-US" dirty="0" err="1"/>
              <a:t>소셜</a:t>
            </a:r>
            <a:r>
              <a:rPr lang="ko-KR" altLang="en-US" dirty="0"/>
              <a:t> 네트워크 서비스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7715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주제</a:t>
            </a:r>
            <a:r>
              <a:rPr lang="en-US" altLang="ko-KR" dirty="0"/>
              <a:t> : </a:t>
            </a:r>
            <a:r>
              <a:rPr lang="ko-KR" altLang="en-US" dirty="0"/>
              <a:t>프로젝트 주제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Google Shape;143;p29"/>
          <p:cNvSpPr txBox="1">
            <a:spLocks/>
          </p:cNvSpPr>
          <p:nvPr/>
        </p:nvSpPr>
        <p:spPr>
          <a:xfrm>
            <a:off x="910183" y="2639771"/>
            <a:ext cx="6919200" cy="164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r>
              <a:rPr lang="ko-KR" altLang="en-US" dirty="0" smtClean="0"/>
              <a:t>일상 </a:t>
            </a:r>
            <a:r>
              <a:rPr lang="ko-KR" altLang="en-US" dirty="0"/>
              <a:t>생활에서 쉽게 접근 가능하고</a:t>
            </a:r>
            <a:r>
              <a:rPr lang="en-US" altLang="ko-KR" dirty="0"/>
              <a:t>,  </a:t>
            </a:r>
            <a:r>
              <a:rPr lang="ko-KR" altLang="en-US" dirty="0"/>
              <a:t>디자인과  </a:t>
            </a:r>
            <a:r>
              <a:rPr lang="ko-KR" altLang="en-US" dirty="0" err="1"/>
              <a:t>컨텐츠가</a:t>
            </a:r>
            <a:r>
              <a:rPr lang="ko-KR" altLang="en-US" dirty="0"/>
              <a:t>  많았기 때문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ko-KR" altLang="en-US" dirty="0" smtClean="0">
                <a:solidFill>
                  <a:schemeClr val="lt2"/>
                </a:solidFill>
              </a:rPr>
              <a:t>이미지에디터에서 이미지를 불러오면 </a:t>
            </a:r>
            <a:r>
              <a:rPr lang="en-US" altLang="ko-KR" dirty="0" smtClean="0">
                <a:solidFill>
                  <a:schemeClr val="lt2"/>
                </a:solidFill>
              </a:rPr>
              <a:t>canvas</a:t>
            </a:r>
            <a:r>
              <a:rPr lang="ko-KR" altLang="en-US" dirty="0" smtClean="0">
                <a:solidFill>
                  <a:schemeClr val="lt2"/>
                </a:solidFill>
              </a:rPr>
              <a:t>태그에 나오게 되는데 사용자가 수정하는 속성들은</a:t>
            </a:r>
            <a:endParaRPr lang="en-US" altLang="ko-KR" dirty="0" smtClean="0">
              <a:solidFill>
                <a:schemeClr val="lt2"/>
              </a:solidFill>
            </a:endParaRPr>
          </a:p>
          <a:p>
            <a:pPr marL="152400" indent="0">
              <a:buNone/>
            </a:pPr>
            <a:r>
              <a:rPr lang="ko-KR" altLang="en-US" dirty="0" smtClean="0"/>
              <a:t>그대로 </a:t>
            </a:r>
            <a:r>
              <a:rPr lang="en-US" altLang="ko-KR" dirty="0" smtClean="0"/>
              <a:t>canvas </a:t>
            </a:r>
            <a:r>
              <a:rPr lang="ko-KR" altLang="en-US" dirty="0" smtClean="0"/>
              <a:t>위에 그려지게 되고 그 수정사항들은 </a:t>
            </a:r>
            <a:r>
              <a:rPr lang="en-US" altLang="ko-KR" dirty="0" smtClean="0"/>
              <a:t>blob</a:t>
            </a:r>
            <a:r>
              <a:rPr lang="ko-KR" altLang="en-US" dirty="0" smtClean="0"/>
              <a:t>코드 형태로 저장된다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dirty="0" smtClean="0">
                <a:solidFill>
                  <a:schemeClr val="lt2"/>
                </a:solidFill>
              </a:rPr>
              <a:t>(</a:t>
            </a:r>
            <a:r>
              <a:rPr lang="ko-KR" altLang="en-US" dirty="0" smtClean="0">
                <a:solidFill>
                  <a:schemeClr val="lt2"/>
                </a:solidFill>
              </a:rPr>
              <a:t>참고 코드 </a:t>
            </a:r>
            <a:r>
              <a:rPr lang="en-US" altLang="ko-KR" dirty="0" err="1" smtClean="0">
                <a:solidFill>
                  <a:schemeClr val="lt2"/>
                </a:solidFill>
              </a:rPr>
              <a:t>Myprofile.j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 103</a:t>
            </a:r>
            <a:r>
              <a:rPr lang="ko-KR" altLang="en-US" dirty="0" err="1" smtClean="0"/>
              <a:t>번줄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updateProfilePic.jsp</a:t>
            </a:r>
            <a:r>
              <a:rPr lang="en-US" altLang="ko-KR" dirty="0" smtClean="0"/>
              <a:t>)</a:t>
            </a:r>
          </a:p>
          <a:p>
            <a:pPr marL="152400" indent="0">
              <a:buNone/>
            </a:pPr>
            <a:r>
              <a:rPr lang="en-US" altLang="ko-KR" dirty="0"/>
              <a:t>$("#base64").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(canvas[0</a:t>
            </a:r>
            <a:r>
              <a:rPr lang="en-US" altLang="ko-KR" dirty="0"/>
              <a:t>].</a:t>
            </a:r>
            <a:r>
              <a:rPr lang="en-US" altLang="ko-KR" dirty="0" err="1"/>
              <a:t>toDataURL</a:t>
            </a:r>
            <a:r>
              <a:rPr lang="en-US" altLang="ko-KR" dirty="0"/>
              <a:t>("image/</a:t>
            </a:r>
            <a:r>
              <a:rPr lang="en-US" altLang="ko-KR" dirty="0" err="1"/>
              <a:t>png</a:t>
            </a:r>
            <a:r>
              <a:rPr lang="en-US" altLang="ko-KR" dirty="0" smtClean="0"/>
              <a:t>")); =&gt;blob</a:t>
            </a:r>
            <a:r>
              <a:rPr lang="ko-KR" altLang="en-US" dirty="0" smtClean="0"/>
              <a:t>코드를 </a:t>
            </a:r>
            <a:r>
              <a:rPr lang="en-US" altLang="ko-KR" dirty="0" smtClean="0"/>
              <a:t>input hidden</a:t>
            </a:r>
            <a:r>
              <a:rPr lang="ko-KR" altLang="en-US" dirty="0" smtClean="0"/>
              <a:t>에 넣어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페이지로 전송</a:t>
            </a:r>
            <a:endParaRPr lang="en-US" altLang="ko-KR" dirty="0" smtClean="0"/>
          </a:p>
          <a:p>
            <a:pPr marL="152400" indent="0"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Canvas</a:t>
            </a:r>
            <a:r>
              <a:rPr lang="ko-KR" altLang="en-US" dirty="0"/>
              <a:t> </a:t>
            </a:r>
            <a:r>
              <a:rPr lang="ko-KR" altLang="en-US" dirty="0" smtClean="0"/>
              <a:t>이미지를 서버에 저장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63" b="86700"/>
          <a:stretch/>
        </p:blipFill>
        <p:spPr bwMode="auto">
          <a:xfrm>
            <a:off x="1115617" y="2427734"/>
            <a:ext cx="6264695" cy="106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b="5687"/>
          <a:stretch/>
        </p:blipFill>
        <p:spPr bwMode="auto">
          <a:xfrm>
            <a:off x="1547664" y="5323283"/>
            <a:ext cx="5155495" cy="292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3" r="40535"/>
          <a:stretch/>
        </p:blipFill>
        <p:spPr bwMode="auto">
          <a:xfrm>
            <a:off x="1115617" y="3481665"/>
            <a:ext cx="62646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9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altLang="ko-KR" b="1" dirty="0"/>
              <a:t>Base 64</a:t>
            </a:r>
            <a:r>
              <a:rPr lang="ko-KR" altLang="en-US" dirty="0"/>
              <a:t> </a:t>
            </a:r>
            <a:r>
              <a:rPr lang="ko-KR" altLang="en-US" dirty="0" smtClean="0"/>
              <a:t>란 </a:t>
            </a:r>
            <a:r>
              <a:rPr lang="en-US" altLang="ko-KR" dirty="0"/>
              <a:t>8</a:t>
            </a:r>
            <a:r>
              <a:rPr lang="ko-KR" altLang="en-US" dirty="0"/>
              <a:t>비트 이진 </a:t>
            </a:r>
            <a:r>
              <a:rPr lang="ko-KR" altLang="en-US" dirty="0" smtClean="0"/>
              <a:t>데이터를</a:t>
            </a:r>
            <a:r>
              <a:rPr lang="ko-KR" altLang="en-US" dirty="0"/>
              <a:t> </a:t>
            </a:r>
            <a:r>
              <a:rPr lang="ko-KR" altLang="en-US" dirty="0" smtClean="0"/>
              <a:t>문자 코드에 </a:t>
            </a:r>
            <a:r>
              <a:rPr lang="ko-KR" altLang="en-US" dirty="0"/>
              <a:t>영향을 받지 않는 공통 </a:t>
            </a:r>
            <a:r>
              <a:rPr lang="en-US" altLang="ko-KR" dirty="0"/>
              <a:t>ASCII </a:t>
            </a:r>
            <a:r>
              <a:rPr lang="ko-KR" altLang="en-US" dirty="0"/>
              <a:t>영역의 문자들로만 이루어진 일련의 문자열로 바꾸는 </a:t>
            </a:r>
            <a:r>
              <a:rPr lang="ko-KR" altLang="en-US" dirty="0" err="1" smtClean="0"/>
              <a:t>인코딩</a:t>
            </a:r>
            <a:r>
              <a:rPr lang="ko-KR" altLang="en-US" dirty="0"/>
              <a:t> 방식을 가리키는 </a:t>
            </a:r>
            <a:r>
              <a:rPr lang="ko-KR" altLang="en-US" dirty="0" smtClean="0"/>
              <a:t>개념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위키피디아</a:t>
            </a:r>
            <a:r>
              <a:rPr lang="en-US" altLang="ko-KR" dirty="0" smtClean="0"/>
              <a:t>)</a:t>
            </a:r>
            <a:endParaRPr lang="en-US" altLang="ko-KR" dirty="0" smtClean="0">
              <a:hlinkClick r:id="rId3"/>
            </a:endParaRPr>
          </a:p>
          <a:p>
            <a:pPr marL="152400" indent="0">
              <a:buNone/>
            </a:pPr>
            <a:r>
              <a:rPr lang="en-US" altLang="ko-KR" dirty="0" smtClean="0">
                <a:hlinkClick r:id="rId3"/>
              </a:rPr>
              <a:t>import</a:t>
            </a:r>
            <a:r>
              <a:rPr lang="en-US" altLang="ko-KR" dirty="0">
                <a:hlinkClick r:id="rId3"/>
              </a:rPr>
              <a:t>=</a:t>
            </a:r>
            <a:r>
              <a:rPr lang="en-US" altLang="ko-KR" i="1" dirty="0">
                <a:hlinkClick r:id="rId3"/>
              </a:rPr>
              <a:t>"com.sun.org.apache.xerces.internal.impl.dv.util.Base64</a:t>
            </a:r>
            <a:r>
              <a:rPr lang="en-US" altLang="ko-KR" i="1" dirty="0" smtClean="0">
                <a:hlinkClick r:id="rId3"/>
              </a:rPr>
              <a:t>"%</a:t>
            </a:r>
            <a:endParaRPr lang="en-US" altLang="ko-KR" i="1" dirty="0" smtClean="0"/>
          </a:p>
          <a:p>
            <a:pPr marL="152400" indent="0">
              <a:buNone/>
            </a:pPr>
            <a:r>
              <a:rPr lang="ko-KR" altLang="en-US" dirty="0" err="1" smtClean="0"/>
              <a:t>디코딩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값에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data:image</a:t>
            </a:r>
            <a:r>
              <a:rPr lang="en-US" altLang="ko-KR" dirty="0" smtClean="0"/>
              <a:t>/png;base64,” </a:t>
            </a:r>
            <a:r>
              <a:rPr lang="ko-KR" altLang="en-US" dirty="0" smtClean="0"/>
              <a:t>부분은 불필요 하므로 </a:t>
            </a:r>
            <a:r>
              <a:rPr lang="en-US" altLang="ko-KR" dirty="0" smtClean="0"/>
              <a:t>substring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제거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 </a:t>
            </a:r>
            <a:r>
              <a:rPr lang="ko-KR" altLang="en-US" dirty="0" err="1" smtClean="0"/>
              <a:t>제거시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불가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된 값은 바이트 단위로 </a:t>
            </a:r>
            <a:r>
              <a:rPr lang="en-US" altLang="ko-KR" dirty="0" err="1" smtClean="0"/>
              <a:t>byteImg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변수에 저장된다</a:t>
            </a:r>
            <a:r>
              <a:rPr lang="en-US" altLang="ko-KR" dirty="0" smtClean="0"/>
              <a:t>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Blob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디코딩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r="42471" b="60457"/>
          <a:stretch/>
        </p:blipFill>
        <p:spPr bwMode="auto">
          <a:xfrm>
            <a:off x="1093420" y="2715766"/>
            <a:ext cx="6286891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8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ko-KR" altLang="en-US" dirty="0" smtClean="0"/>
              <a:t>바이트 단위로 파일을 저장하기 위해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사용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dirty="0" smtClean="0"/>
              <a:t>Multi </a:t>
            </a:r>
            <a:r>
              <a:rPr lang="ko-KR" altLang="en-US" dirty="0" smtClean="0"/>
              <a:t>라는 객체를 생성하면서 이미 업로드가 되기 때문에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파일을 </a:t>
            </a:r>
            <a:r>
              <a:rPr lang="en-US" altLang="ko-KR" dirty="0" err="1" smtClean="0"/>
              <a:t>fileOutputStream</a:t>
            </a:r>
            <a:r>
              <a:rPr lang="ko-KR" altLang="en-US" dirty="0" smtClean="0"/>
              <a:t>으로 덮어쓴다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ko-KR" altLang="en-US" dirty="0" smtClean="0"/>
              <a:t>객체 생성시 </a:t>
            </a:r>
            <a:r>
              <a:rPr lang="en-US" altLang="ko-KR" dirty="0" err="1" smtClean="0"/>
              <a:t>createUserFolderPath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photo </a:t>
            </a:r>
            <a:r>
              <a:rPr lang="ko-KR" altLang="en-US" dirty="0" smtClean="0"/>
              <a:t>변수를 합쳐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에 저장하여 저장될 위치와 파일명을 지정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dirty="0" smtClean="0"/>
              <a:t>Write()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파일 덮어 쓰기</a:t>
            </a:r>
            <a:endParaRPr lang="en-US" altLang="ko-KR" dirty="0" smtClean="0"/>
          </a:p>
          <a:p>
            <a:pPr marL="152400" indent="0">
              <a:buNone/>
            </a:pPr>
            <a:r>
              <a:rPr lang="ko-KR" altLang="en-US" dirty="0" smtClean="0"/>
              <a:t>이후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에는 해당 파일명으로 저장된다</a:t>
            </a:r>
            <a:r>
              <a:rPr lang="en-US" altLang="ko-KR" dirty="0" smtClean="0"/>
              <a:t>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76064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2"/>
                </a:solidFill>
              </a:rPr>
              <a:t>FileOutputStream</a:t>
            </a:r>
            <a:r>
              <a:rPr lang="ko-KR" altLang="en-US" dirty="0" smtClean="0"/>
              <a:t>객체 이용</a:t>
            </a:r>
            <a:r>
              <a:rPr lang="ko-KR" altLang="en-US" dirty="0" smtClean="0">
                <a:solidFill>
                  <a:schemeClr val="dk2"/>
                </a:solidFill>
              </a:rPr>
              <a:t> 파일 저장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프로필 수정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2"/>
          <a:stretch/>
        </p:blipFill>
        <p:spPr bwMode="auto">
          <a:xfrm>
            <a:off x="1093421" y="2643758"/>
            <a:ext cx="6264695" cy="244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9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유무 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화면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부트스트랩 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</a:t>
            </a:r>
            <a:r>
              <a:rPr lang="ko-KR" altLang="en-US" b="0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셀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(Carousel)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글 상세 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상세페이지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핵심 소스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이미지 유무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Google Shape;144;p29"/>
          <p:cNvSpPr txBox="1">
            <a:spLocks/>
          </p:cNvSpPr>
          <p:nvPr/>
        </p:nvSpPr>
        <p:spPr>
          <a:xfrm>
            <a:off x="377788" y="987574"/>
            <a:ext cx="801063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이미지가 있는지 없는지를 확인하고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if ,else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문으로 구분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7" b="97561" l="1222" r="97906">
                        <a14:foregroundMark x1="18325" y1="52439" x2="18325" y2="52439"/>
                        <a14:foregroundMark x1="15532" y1="48780" x2="15532" y2="48780"/>
                        <a14:foregroundMark x1="12740" y1="35366" x2="11518" y2="26829"/>
                        <a14:foregroundMark x1="8551" y1="10976" x2="12216" y2="53659"/>
                        <a14:foregroundMark x1="10122" y1="35366" x2="30017" y2="98780"/>
                        <a14:foregroundMark x1="24084" y1="48780" x2="67888" y2="64634"/>
                        <a14:foregroundMark x1="50436" y1="43902" x2="80279" y2="29268"/>
                        <a14:foregroundMark x1="23909" y1="67073" x2="98080" y2="40244"/>
                        <a14:foregroundMark x1="81152" y1="64634" x2="1222" y2="57317"/>
                        <a14:foregroundMark x1="41536" y1="74390" x2="4153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923678"/>
            <a:ext cx="53721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4728"/>
            <a:ext cx="53721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18746"/>
            <a:ext cx="5372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7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en-US" altLang="ko-KR" b="0" dirty="0"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Carousel)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3598"/>
            <a:ext cx="3384376" cy="321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Google Shape;144;p29"/>
          <p:cNvSpPr txBox="1">
            <a:spLocks/>
          </p:cNvSpPr>
          <p:nvPr/>
        </p:nvSpPr>
        <p:spPr>
          <a:xfrm>
            <a:off x="4067944" y="1131590"/>
            <a:ext cx="486003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슬라이드 형식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자동 슬라이드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부트스트랩 테마</a:t>
            </a: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9712" y="4083918"/>
            <a:ext cx="37033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1560" y="2694164"/>
            <a:ext cx="209045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98859" y="2694164"/>
            <a:ext cx="209045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b="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소스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(Carousel)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7" y="2571750"/>
            <a:ext cx="3547244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7" y="3075806"/>
            <a:ext cx="42957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44;p29"/>
          <p:cNvSpPr txBox="1">
            <a:spLocks/>
          </p:cNvSpPr>
          <p:nvPr/>
        </p:nvSpPr>
        <p:spPr>
          <a:xfrm>
            <a:off x="377788" y="987574"/>
            <a:ext cx="80106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이미지가 하나 일 때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,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여러 개 일 때 리스트로 담음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0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번째를 따로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ko-KR" altLang="en-US" dirty="0"/>
          </a:p>
        </p:txBody>
      </p:sp>
      <p:sp>
        <p:nvSpPr>
          <p:cNvPr id="10" name="Google Shape;144;p29"/>
          <p:cNvSpPr txBox="1">
            <a:spLocks/>
          </p:cNvSpPr>
          <p:nvPr/>
        </p:nvSpPr>
        <p:spPr>
          <a:xfrm>
            <a:off x="179512" y="1131590"/>
            <a:ext cx="486003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글쓴이와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일반회원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댓글과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댓글을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AJAX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사용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31589"/>
            <a:ext cx="2952328" cy="36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539552" y="915566"/>
            <a:ext cx="80106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구조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163564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1</a:t>
            </a:r>
            <a:endParaRPr lang="ko-KR" altLang="en-US" sz="50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28588" y="271576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1 2</a:t>
            </a:r>
            <a:endParaRPr lang="ko-KR" altLang="en-US" sz="5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4204" y="379588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1 2 3 </a:t>
            </a:r>
            <a:endParaRPr lang="ko-KR" altLang="en-US" sz="5000" dirty="0"/>
          </a:p>
        </p:txBody>
      </p:sp>
      <p:cxnSp>
        <p:nvCxnSpPr>
          <p:cNvPr id="14" name="꺾인 연결선 13"/>
          <p:cNvCxnSpPr>
            <a:stCxn id="3" idx="2"/>
          </p:cNvCxnSpPr>
          <p:nvPr/>
        </p:nvCxnSpPr>
        <p:spPr>
          <a:xfrm>
            <a:off x="1727684" y="2499742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5" idx="2"/>
          </p:cNvCxnSpPr>
          <p:nvPr/>
        </p:nvCxnSpPr>
        <p:spPr>
          <a:xfrm>
            <a:off x="3700696" y="3579862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44;p29"/>
          <p:cNvSpPr txBox="1">
            <a:spLocks/>
          </p:cNvSpPr>
          <p:nvPr/>
        </p:nvSpPr>
        <p:spPr>
          <a:xfrm>
            <a:off x="2843808" y="1707654"/>
            <a:ext cx="177128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첫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2" name="Google Shape;144;p29"/>
          <p:cNvSpPr txBox="1">
            <a:spLocks/>
          </p:cNvSpPr>
          <p:nvPr/>
        </p:nvSpPr>
        <p:spPr>
          <a:xfrm>
            <a:off x="4910668" y="2956942"/>
            <a:ext cx="2109604" cy="62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부모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자신의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3" name="Google Shape;144;p29"/>
          <p:cNvSpPr txBox="1">
            <a:spLocks/>
          </p:cNvSpPr>
          <p:nvPr/>
        </p:nvSpPr>
        <p:spPr>
          <a:xfrm>
            <a:off x="1886332" y="3916474"/>
            <a:ext cx="2181612" cy="88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해</a:t>
            </a:r>
            <a:r>
              <a:rPr lang="ko-KR" altLang="en-US" sz="1600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당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자신의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</a:t>
            </a:r>
            <a:r>
              <a:rPr lang="ko-KR" altLang="en-US" sz="1600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모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Google Shape;144;p29"/>
          <p:cNvSpPr txBox="1">
            <a:spLocks/>
          </p:cNvSpPr>
          <p:nvPr/>
        </p:nvSpPr>
        <p:spPr>
          <a:xfrm>
            <a:off x="323528" y="843558"/>
            <a:ext cx="8010636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작성자와 일반회원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if, else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문으로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Class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를 구분해 영역을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" y="2643758"/>
            <a:ext cx="31813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" y="3075806"/>
            <a:ext cx="3802672" cy="194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6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리소스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3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Google Shape;144;p29"/>
          <p:cNvSpPr txBox="1">
            <a:spLocks/>
          </p:cNvSpPr>
          <p:nvPr/>
        </p:nvSpPr>
        <p:spPr>
          <a:xfrm>
            <a:off x="395536" y="987574"/>
            <a:ext cx="772260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20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계층형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쿼리 사용 </a:t>
            </a: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프로필 이미지</a:t>
            </a: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출력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2" y="1563638"/>
            <a:ext cx="4326672" cy="81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2" y="2931790"/>
            <a:ext cx="460905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44;p29"/>
          <p:cNvSpPr txBox="1">
            <a:spLocks/>
          </p:cNvSpPr>
          <p:nvPr/>
        </p:nvSpPr>
        <p:spPr>
          <a:xfrm>
            <a:off x="395536" y="2427734"/>
            <a:ext cx="772260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Ajax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사용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유무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Google Shape;143;p29"/>
          <p:cNvSpPr txBox="1">
            <a:spLocks/>
          </p:cNvSpPr>
          <p:nvPr/>
        </p:nvSpPr>
        <p:spPr>
          <a:xfrm>
            <a:off x="377788" y="4236993"/>
            <a:ext cx="8388424" cy="91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n-US" sz="1600" b="1" u="sng" dirty="0"/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377788" y="987574"/>
            <a:ext cx="6801363" cy="147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있음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=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 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	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슬라이드 이미지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없음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=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X   (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글내용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표시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8" y="3147814"/>
            <a:ext cx="3312821" cy="186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47813"/>
            <a:ext cx="3269623" cy="183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0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3140703" y="1817487"/>
            <a:ext cx="2943797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b="0" dirty="0" err="1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다크모드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b="0" dirty="0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검색</a:t>
            </a: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b="0" dirty="0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반응형 디자인</a:t>
            </a: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en-US" altLang="ko-KR" dirty="0" err="1">
                <a:latin typeface="HY강M"/>
                <a:ea typeface="HY강M"/>
              </a:rPr>
              <a:t>메인화면</a:t>
            </a:r>
            <a:endParaRPr lang="en-US" altLang="ko-KR" dirty="0" err="1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611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HY강M"/>
                <a:ea typeface="HY강M"/>
                <a:cs typeface="Ebrima"/>
              </a:rPr>
              <a:t>다크</a:t>
            </a:r>
            <a:r>
              <a:rPr lang="ko-KR" altLang="en-US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 모드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456F0B77-DA65-45A9-9F6A-31F951683644}"/>
              </a:ext>
            </a:extLst>
          </p:cNvPr>
          <p:cNvSpPr/>
          <p:nvPr/>
        </p:nvSpPr>
        <p:spPr>
          <a:xfrm>
            <a:off x="3413414" y="1270289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#main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405CB87A-0D7C-45CA-9C88-F2A49A358174}"/>
              </a:ext>
            </a:extLst>
          </p:cNvPr>
          <p:cNvSpPr/>
          <p:nvPr/>
        </p:nvSpPr>
        <p:spPr>
          <a:xfrm>
            <a:off x="5907231" y="2828925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.</a:t>
            </a:r>
            <a:r>
              <a:rPr lang="ko-KR" altLang="en-US" dirty="0" err="1">
                <a:ea typeface="맑은 고딕"/>
                <a:cs typeface="Arial"/>
              </a:rPr>
              <a:t>main_light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595CFC88-6ECE-4E8A-85AC-3E9F3DDD63BB}"/>
              </a:ext>
            </a:extLst>
          </p:cNvPr>
          <p:cNvSpPr/>
          <p:nvPr/>
        </p:nvSpPr>
        <p:spPr>
          <a:xfrm>
            <a:off x="1042986" y="2828925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.</a:t>
            </a:r>
            <a:r>
              <a:rPr lang="ko-KR" altLang="en-US" dirty="0" err="1">
                <a:ea typeface="맑은 고딕"/>
                <a:cs typeface="Arial"/>
              </a:rPr>
              <a:t>main_dakr</a:t>
            </a:r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:a16="http://schemas.microsoft.com/office/drawing/2014/main" xmlns="" id="{9762CB69-8F8E-449B-BCF5-14E21FF903D3}"/>
              </a:ext>
            </a:extLst>
          </p:cNvPr>
          <p:cNvSpPr/>
          <p:nvPr/>
        </p:nvSpPr>
        <p:spPr>
          <a:xfrm rot="-2280000">
            <a:off x="5890456" y="1267050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xmlns="" id="{E553BAD8-B6B4-4D83-865C-9FE323B60FD2}"/>
              </a:ext>
            </a:extLst>
          </p:cNvPr>
          <p:cNvSpPr/>
          <p:nvPr/>
        </p:nvSpPr>
        <p:spPr>
          <a:xfrm rot="8160000">
            <a:off x="4851366" y="1974930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xmlns="" id="{4F895C1A-4E8A-4AEF-97BC-788DF166A869}"/>
              </a:ext>
            </a:extLst>
          </p:cNvPr>
          <p:cNvSpPr/>
          <p:nvPr/>
        </p:nvSpPr>
        <p:spPr>
          <a:xfrm rot="2100000">
            <a:off x="3253762" y="1942458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xmlns="" id="{B0E3E9C3-F36F-480A-B2EA-FD4912CE2AA1}"/>
              </a:ext>
            </a:extLst>
          </p:cNvPr>
          <p:cNvSpPr/>
          <p:nvPr/>
        </p:nvSpPr>
        <p:spPr>
          <a:xfrm rot="13260000">
            <a:off x="2390019" y="1228084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1426595-19FF-48CB-8822-335372880330}"/>
              </a:ext>
            </a:extLst>
          </p:cNvPr>
          <p:cNvSpPr txBox="1"/>
          <p:nvPr/>
        </p:nvSpPr>
        <p:spPr>
          <a:xfrm>
            <a:off x="4953866" y="3239366"/>
            <a:ext cx="937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solidFill>
                  <a:schemeClr val="tx2"/>
                </a:solidFill>
              </a:rPr>
              <a:t>addClass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D9B8D36-E526-4868-86DD-D822473DF9A2}"/>
              </a:ext>
            </a:extLst>
          </p:cNvPr>
          <p:cNvSpPr txBox="1"/>
          <p:nvPr/>
        </p:nvSpPr>
        <p:spPr>
          <a:xfrm>
            <a:off x="2836718" y="3239366"/>
            <a:ext cx="950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addClass</a:t>
            </a: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88A58C-9A40-40B4-8DA9-DDC742836CDF}"/>
              </a:ext>
            </a:extLst>
          </p:cNvPr>
          <p:cNvSpPr txBox="1"/>
          <p:nvPr/>
        </p:nvSpPr>
        <p:spPr>
          <a:xfrm>
            <a:off x="5272088" y="1200150"/>
            <a:ext cx="12430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removeClass</a:t>
            </a:r>
            <a:endParaRPr lang="en-US" altLang="ko-KR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E8CF559-6CA2-4E83-A420-7AB0AB244BFA}"/>
              </a:ext>
            </a:extLst>
          </p:cNvPr>
          <p:cNvSpPr txBox="1"/>
          <p:nvPr/>
        </p:nvSpPr>
        <p:spPr>
          <a:xfrm>
            <a:off x="2213264" y="1245610"/>
            <a:ext cx="12430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removeClass</a:t>
            </a:r>
            <a:endParaRPr lang="en-US" altLang="ko-KR" dirty="0" err="1"/>
          </a:p>
        </p:txBody>
      </p:sp>
    </p:spTree>
    <p:extLst>
      <p:ext uri="{BB962C8B-B14F-4D97-AF65-F5344CB8AC3E}">
        <p14:creationId xmlns:p14="http://schemas.microsoft.com/office/powerpoint/2010/main" val="224375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255435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HY강M"/>
                <a:ea typeface="HY강M"/>
              </a:rPr>
              <a:t>검색  핵심소스</a:t>
            </a:r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5637592" y="1032464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#을 기준으로 검색 </a:t>
            </a:r>
            <a:r>
              <a:rPr lang="ko-KR" sz="1400" dirty="0">
                <a:solidFill>
                  <a:schemeClr val="tx2"/>
                </a:solidFill>
                <a:ea typeface="HY강M"/>
                <a:cs typeface="Ebrima"/>
              </a:rPr>
              <a:t>방향 결정</a:t>
            </a:r>
            <a:endParaRPr lang="ko-KR" altLang="en-US" sz="1400">
              <a:solidFill>
                <a:schemeClr val="tx2"/>
              </a:solidFill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2" name="그림 3" descr="음식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DA29C02-4F79-4447-8DF7-CC0F9508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19" y="737555"/>
            <a:ext cx="5477308" cy="1200549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xmlns="" id="{26424EF5-A111-4D11-B7C6-774256B2B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19" y="2412659"/>
            <a:ext cx="3977120" cy="194790"/>
          </a:xfrm>
          <a:prstGeom prst="rect">
            <a:avLst/>
          </a:prstGeom>
        </p:spPr>
      </p:pic>
      <p:pic>
        <p:nvPicPr>
          <p:cNvPr id="9" name="그림 9" descr="화면, 전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72367D4B-A6BD-40FC-86DF-FB32A037D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19" y="3041119"/>
            <a:ext cx="5243512" cy="1710945"/>
          </a:xfrm>
          <a:prstGeom prst="rect">
            <a:avLst/>
          </a:prstGeom>
        </p:spPr>
      </p:pic>
      <p:sp>
        <p:nvSpPr>
          <p:cNvPr id="19" name="Google Shape;144;p29">
            <a:extLst>
              <a:ext uri="{FF2B5EF4-FFF2-40B4-BE49-F238E27FC236}">
                <a16:creationId xmlns:a16="http://schemas.microsoft.com/office/drawing/2014/main" xmlns="" id="{D65AED7C-6322-4943-BBD0-85E0F9B67442}"/>
              </a:ext>
            </a:extLst>
          </p:cNvPr>
          <p:cNvSpPr txBox="1">
            <a:spLocks/>
          </p:cNvSpPr>
          <p:nvPr/>
        </p:nvSpPr>
        <p:spPr>
          <a:xfrm>
            <a:off x="5683052" y="2292361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아이디를 검색</a:t>
            </a:r>
            <a:endParaRPr lang="ko-KR" sz="1400" dirty="0">
              <a:solidFill>
                <a:schemeClr val="tx2"/>
              </a:solidFill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0" name="Google Shape;144;p29">
            <a:extLst>
              <a:ext uri="{FF2B5EF4-FFF2-40B4-BE49-F238E27FC236}">
                <a16:creationId xmlns:a16="http://schemas.microsoft.com/office/drawing/2014/main" xmlns="" id="{E784123E-DBE0-4747-A908-A47585B640B1}"/>
              </a:ext>
            </a:extLst>
          </p:cNvPr>
          <p:cNvSpPr txBox="1">
            <a:spLocks/>
          </p:cNvSpPr>
          <p:nvPr/>
        </p:nvSpPr>
        <p:spPr>
          <a:xfrm>
            <a:off x="5683052" y="3682145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해시태그를 검색</a:t>
            </a:r>
            <a:endParaRPr lang="ko-KR" altLang="en-US" sz="1400" dirty="0">
              <a:solidFill>
                <a:schemeClr val="tx2"/>
              </a:solidFill>
              <a:latin typeface="HY강M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8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733674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2"/>
                </a:solidFill>
              </a:rPr>
              <a:t>개발환경</a:t>
            </a: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635646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07854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8" name="Picture 3" descr="C:\Users\User\Desktop\GitKraken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41422"/>
              </a:clrFrom>
              <a:clrTo>
                <a:srgbClr val="1414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6" y="357457"/>
            <a:ext cx="2376264" cy="10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User\Desktop\bootstrap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62478A"/>
              </a:clrFrom>
              <a:clrTo>
                <a:srgbClr val="6247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99822"/>
            <a:ext cx="2173035" cy="14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User\Desktop\eclipse-다운로드-이클립스-설치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0" y="3458908"/>
            <a:ext cx="3063801" cy="170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User\Desktop\11846_13216_1329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64" y="3631664"/>
            <a:ext cx="2527829" cy="13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217226" y="192626"/>
            <a:ext cx="2709548" cy="1348061"/>
            <a:chOff x="5953530" y="492199"/>
            <a:chExt cx="2709548" cy="1348061"/>
          </a:xfrm>
        </p:grpSpPr>
        <p:pic>
          <p:nvPicPr>
            <p:cNvPr id="9" name="Picture 4" descr="C:\Users\User\Desktop\html5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530" y="492199"/>
              <a:ext cx="2709548" cy="1348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User\Desktop\html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 b="20298"/>
            <a:stretch/>
          </p:blipFill>
          <p:spPr bwMode="auto">
            <a:xfrm>
              <a:off x="5953530" y="659374"/>
              <a:ext cx="2709548" cy="9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6713578" y="1703524"/>
            <a:ext cx="1905000" cy="1909255"/>
            <a:chOff x="6267400" y="1775407"/>
            <a:chExt cx="1905000" cy="1909255"/>
          </a:xfrm>
        </p:grpSpPr>
        <p:pic>
          <p:nvPicPr>
            <p:cNvPr id="11" name="Picture 6" descr="C:\Users\User\Desktop\image_1154452801520148641525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00" y="1779662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User\Desktop\image_1154452801520148641525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29"/>
            <a:stretch/>
          </p:blipFill>
          <p:spPr bwMode="auto">
            <a:xfrm>
              <a:off x="6267400" y="1775407"/>
              <a:ext cx="1905000" cy="121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968175" y="2013440"/>
            <a:ext cx="1289424" cy="1289423"/>
            <a:chOff x="899591" y="2139702"/>
            <a:chExt cx="1289424" cy="1289423"/>
          </a:xfrm>
        </p:grpSpPr>
        <p:pic>
          <p:nvPicPr>
            <p:cNvPr id="10" name="Picture 5" descr="C:\Users\User\Desktop\다운로드.gif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139702"/>
              <a:ext cx="1289423" cy="128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User\Desktop\다운로드.gif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17"/>
            <a:stretch/>
          </p:blipFill>
          <p:spPr bwMode="auto">
            <a:xfrm>
              <a:off x="899591" y="2141365"/>
              <a:ext cx="1289423" cy="885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739048" y="123478"/>
            <a:ext cx="1774042" cy="1486356"/>
            <a:chOff x="739048" y="354210"/>
            <a:chExt cx="1774042" cy="1486356"/>
          </a:xfrm>
        </p:grpSpPr>
        <p:pic>
          <p:nvPicPr>
            <p:cNvPr id="1026" name="Picture 2" descr="C:\Users\권욱현\Desktop\windows_logos_PNG36.png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9"/>
            <a:stretch/>
          </p:blipFill>
          <p:spPr bwMode="auto">
            <a:xfrm>
              <a:off x="1358546" y="354210"/>
              <a:ext cx="535046" cy="89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권욱현\Desktop\windows_logos_PNG36.png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6"/>
            <a:stretch/>
          </p:blipFill>
          <p:spPr bwMode="auto">
            <a:xfrm>
              <a:off x="739048" y="942268"/>
              <a:ext cx="1774042" cy="89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  사항 분석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15" name="Google Shape;315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요구사항분석 </a:t>
            </a:r>
            <a:r>
              <a:rPr lang="en-US" altLang="ko-KR" dirty="0"/>
              <a:t/>
            </a:r>
            <a:br>
              <a:rPr lang="en-US" altLang="ko-KR" dirty="0"/>
            </a:b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ctrTitle" idx="2"/>
          </p:nvPr>
        </p:nvSpPr>
        <p:spPr>
          <a:xfrm>
            <a:off x="-2349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149301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 err="1" smtClean="0"/>
              <a:t>댓글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ctrTitle" idx="3"/>
          </p:nvPr>
        </p:nvSpPr>
        <p:spPr>
          <a:xfrm>
            <a:off x="1610599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1762249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해시태그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</a:t>
            </a:r>
            <a:r>
              <a:rPr lang="ko-KR" altLang="en-US" dirty="0" err="1"/>
              <a:t>팔로우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322354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3316763" y="2100749"/>
            <a:ext cx="159407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 idx="7"/>
          </p:nvPr>
        </p:nvSpPr>
        <p:spPr>
          <a:xfrm>
            <a:off x="3347864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8"/>
          </p:nvPr>
        </p:nvSpPr>
        <p:spPr>
          <a:xfrm>
            <a:off x="3499519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 페이지</a:t>
            </a: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ctrTitle" idx="9"/>
          </p:nvPr>
        </p:nvSpPr>
        <p:spPr>
          <a:xfrm>
            <a:off x="4752650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3"/>
          </p:nvPr>
        </p:nvSpPr>
        <p:spPr>
          <a:xfrm>
            <a:off x="472874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게시물 검색 정렬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ctrTitle" idx="14"/>
          </p:nvPr>
        </p:nvSpPr>
        <p:spPr>
          <a:xfrm>
            <a:off x="6175958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ubTitle" idx="15"/>
          </p:nvPr>
        </p:nvSpPr>
        <p:spPr>
          <a:xfrm>
            <a:off x="6370231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알림</a:t>
            </a:r>
            <a:endParaRPr dirty="0"/>
          </a:p>
        </p:txBody>
      </p:sp>
      <p:cxnSp>
        <p:nvCxnSpPr>
          <p:cNvPr id="334" name="Google Shape;334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40"/>
          <p:cNvGrpSpPr/>
          <p:nvPr/>
        </p:nvGrpSpPr>
        <p:grpSpPr>
          <a:xfrm>
            <a:off x="2361506" y="1307814"/>
            <a:ext cx="278692" cy="331130"/>
            <a:chOff x="-48233050" y="3569725"/>
            <a:chExt cx="252050" cy="299475"/>
          </a:xfrm>
        </p:grpSpPr>
        <p:sp>
          <p:nvSpPr>
            <p:cNvPr id="337" name="Google Shape;337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40"/>
          <p:cNvGrpSpPr/>
          <p:nvPr/>
        </p:nvGrpSpPr>
        <p:grpSpPr>
          <a:xfrm>
            <a:off x="722433" y="1308215"/>
            <a:ext cx="330936" cy="330743"/>
            <a:chOff x="-49764975" y="3183375"/>
            <a:chExt cx="299300" cy="299125"/>
          </a:xfrm>
        </p:grpSpPr>
        <p:sp>
          <p:nvSpPr>
            <p:cNvPr id="341" name="Google Shape;341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0"/>
          <p:cNvGrpSpPr/>
          <p:nvPr/>
        </p:nvGrpSpPr>
        <p:grpSpPr>
          <a:xfrm>
            <a:off x="3947459" y="1311087"/>
            <a:ext cx="332677" cy="330964"/>
            <a:chOff x="-47155575" y="3200500"/>
            <a:chExt cx="300875" cy="299325"/>
          </a:xfrm>
        </p:grpSpPr>
        <p:sp>
          <p:nvSpPr>
            <p:cNvPr id="351" name="Google Shape;351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4072662" y="3043751"/>
            <a:ext cx="330936" cy="330115"/>
            <a:chOff x="-47153986" y="3939275"/>
            <a:chExt cx="299300" cy="298558"/>
          </a:xfrm>
        </p:grpSpPr>
        <p:sp>
          <p:nvSpPr>
            <p:cNvPr id="358" name="Google Shape;358;p40"/>
            <p:cNvSpPr/>
            <p:nvPr/>
          </p:nvSpPr>
          <p:spPr>
            <a:xfrm>
              <a:off x="-47084700" y="4131483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-46979150" y="3943233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-47153986" y="402671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40"/>
          <p:cNvGrpSpPr/>
          <p:nvPr/>
        </p:nvGrpSpPr>
        <p:grpSpPr>
          <a:xfrm>
            <a:off x="6899446" y="3056473"/>
            <a:ext cx="336507" cy="336507"/>
            <a:chOff x="3271200" y="1435075"/>
            <a:chExt cx="481825" cy="481825"/>
          </a:xfrm>
        </p:grpSpPr>
        <p:sp>
          <p:nvSpPr>
            <p:cNvPr id="363" name="Google Shape;363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5" name="Google Shape;365;p40"/>
          <p:cNvGrpSpPr/>
          <p:nvPr/>
        </p:nvGrpSpPr>
        <p:grpSpPr>
          <a:xfrm>
            <a:off x="5484060" y="3041415"/>
            <a:ext cx="334924" cy="334820"/>
            <a:chOff x="5642475" y="1435075"/>
            <a:chExt cx="481975" cy="481825"/>
          </a:xfrm>
        </p:grpSpPr>
        <p:sp>
          <p:nvSpPr>
            <p:cNvPr id="366" name="Google Shape;366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51" name="Google Shape;218;p34"/>
          <p:cNvSpPr txBox="1">
            <a:spLocks/>
          </p:cNvSpPr>
          <p:nvPr/>
        </p:nvSpPr>
        <p:spPr>
          <a:xfrm>
            <a:off x="2447705" y="82702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/>
              <a:t>사용자 요구 및 필요성 분석</a:t>
            </a:r>
            <a:r>
              <a:rPr lang="en-US" altLang="ko-KR" dirty="0"/>
              <a:t>, </a:t>
            </a:r>
            <a:r>
              <a:rPr lang="ko-KR" altLang="en-US" dirty="0"/>
              <a:t>프로젝트 구현 시 요구되는 사항 등</a:t>
            </a:r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3022263"/>
            <a:ext cx="351607" cy="3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332;p40"/>
          <p:cNvSpPr txBox="1">
            <a:spLocks/>
          </p:cNvSpPr>
          <p:nvPr/>
        </p:nvSpPr>
        <p:spPr>
          <a:xfrm>
            <a:off x="7544028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dirty="0" smtClean="0"/>
              <a:t>7</a:t>
            </a:r>
            <a:endParaRPr lang="en" dirty="0"/>
          </a:p>
        </p:txBody>
      </p:sp>
      <p:sp>
        <p:nvSpPr>
          <p:cNvPr id="54" name="Google Shape;333;p40"/>
          <p:cNvSpPr txBox="1">
            <a:spLocks/>
          </p:cNvSpPr>
          <p:nvPr/>
        </p:nvSpPr>
        <p:spPr>
          <a:xfrm>
            <a:off x="7680188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 err="1" smtClean="0"/>
              <a:t>다크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라이트</a:t>
            </a:r>
            <a:r>
              <a:rPr lang="ko-KR" altLang="en-US" dirty="0" smtClean="0"/>
              <a:t>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3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별 역할 분담</a:t>
            </a:r>
            <a:endParaRPr dirty="0"/>
          </a:p>
        </p:txBody>
      </p:sp>
      <p:sp>
        <p:nvSpPr>
          <p:cNvPr id="398" name="Google Shape;398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9" name="Google Shape;399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1345</Words>
  <Application>Microsoft Office PowerPoint</Application>
  <PresentationFormat>화면 슬라이드 쇼(16:9)</PresentationFormat>
  <Paragraphs>355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굴림</vt:lpstr>
      <vt:lpstr>Arial</vt:lpstr>
      <vt:lpstr>Roboto Condensed Light</vt:lpstr>
      <vt:lpstr>맑은 고딕</vt:lpstr>
      <vt:lpstr>Exo 2</vt:lpstr>
      <vt:lpstr>Wingdings</vt:lpstr>
      <vt:lpstr>Squada One</vt:lpstr>
      <vt:lpstr>Fira Sans Extra Condensed Medium</vt:lpstr>
      <vt:lpstr>HY강M</vt:lpstr>
      <vt:lpstr>Ebrima</vt:lpstr>
      <vt:lpstr>Tech Newsletter by Slidesgo</vt:lpstr>
      <vt:lpstr>N O O N</vt:lpstr>
      <vt:lpstr>INDEX</vt:lpstr>
      <vt:lpstr>주제 및 목적</vt:lpstr>
      <vt:lpstr>주제 : 프로젝트 주제</vt:lpstr>
      <vt:lpstr>개발 환경</vt:lpstr>
      <vt:lpstr>개발환경</vt:lpstr>
      <vt:lpstr>요구  사항 분석</vt:lpstr>
      <vt:lpstr>요구사항분석  </vt:lpstr>
      <vt:lpstr>팀원 별 역할 분담</vt:lpstr>
      <vt:lpstr>WELCOME!</vt:lpstr>
      <vt:lpstr>화면 흐름도</vt:lpstr>
      <vt:lpstr>PowerPoint 프레젠테이션</vt:lpstr>
      <vt:lpstr>테이블 구성</vt:lpstr>
      <vt:lpstr>PowerPoint 프레젠테이션</vt:lpstr>
      <vt:lpstr>주요 기능</vt:lpstr>
      <vt:lpstr>게시글 이미지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관리</vt:lpstr>
      <vt:lpstr>회원가입 &amp; 로그인</vt:lpstr>
      <vt:lpstr>Keyup 메소드를 이용한 아이디 중복 체크</vt:lpstr>
      <vt:lpstr>Daum api를 이용한 주소 검색</vt:lpstr>
      <vt:lpstr>세션을 이용한 로그인 로그아웃</vt:lpstr>
      <vt:lpstr>미니 프로필 출력 &amp; 팔로우</vt:lpstr>
      <vt:lpstr>UserProfile.js</vt:lpstr>
      <vt:lpstr>구현 코드</vt:lpstr>
      <vt:lpstr>프로필 수정 페이지 (사진 변경)</vt:lpstr>
      <vt:lpstr>Blob 파일</vt:lpstr>
      <vt:lpstr>Canvas 이미지를 서버에 저장</vt:lpstr>
      <vt:lpstr>Blob코드 디코딩</vt:lpstr>
      <vt:lpstr>FileOutputStream객체 이용 파일 저장</vt:lpstr>
      <vt:lpstr>글 상세  (상세페이지)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메인화면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 O O N</dc:title>
  <cp:lastModifiedBy>User</cp:lastModifiedBy>
  <cp:revision>31</cp:revision>
  <dcterms:modified xsi:type="dcterms:W3CDTF">2020-04-20T08:26:39Z</dcterms:modified>
</cp:coreProperties>
</file>